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8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9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0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1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2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3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14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15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16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17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18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19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20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21.xml" ContentType="application/vnd.openxmlformats-officedocument.presentationml.notesSl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22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23.xml" ContentType="application/vnd.openxmlformats-officedocument.presentationml.notesSl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24.xml" ContentType="application/vnd.openxmlformats-officedocument.presentationml.notesSl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25.xml" ContentType="application/vnd.openxmlformats-officedocument.presentationml.notesSl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notesSlides/notesSlide26.xml" ContentType="application/vnd.openxmlformats-officedocument.presentationml.notesSlid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notesSlides/notesSlide27.xml" ContentType="application/vnd.openxmlformats-officedocument.presentationml.notesSlid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notesSlides/notesSlide28.xml" ContentType="application/vnd.openxmlformats-officedocument.presentationml.notesSlid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notesSlides/notesSlide29.xml" ContentType="application/vnd.openxmlformats-officedocument.presentationml.notesSlid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notesSlides/notesSlide30.xml" ContentType="application/vnd.openxmlformats-officedocument.presentationml.notesSlid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notesSlides/notesSlide31.xml" ContentType="application/vnd.openxmlformats-officedocument.presentationml.notesSlid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notesSlides/notesSlide32.xml" ContentType="application/vnd.openxmlformats-officedocument.presentationml.notesSlid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notesSlides/notesSlide33.xml" ContentType="application/vnd.openxmlformats-officedocument.presentationml.notesSlid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notesSlides/notesSlide34.xml" ContentType="application/vnd.openxmlformats-officedocument.presentationml.notesSlid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notesSlides/notesSlide35.xml" ContentType="application/vnd.openxmlformats-officedocument.presentationml.notesSlid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drawings/drawing1.xml" ContentType="application/vnd.openxmlformats-officedocument.drawingml.chartshapes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notesSlides/notesSlide36.xml" ContentType="application/vnd.openxmlformats-officedocument.presentationml.notesSlid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drawings/drawing2.xml" ContentType="application/vnd.openxmlformats-officedocument.drawingml.chartshapes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notesSlides/notesSlide37.xml" ContentType="application/vnd.openxmlformats-officedocument.presentationml.notesSlide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drawings/drawing3.xml" ContentType="application/vnd.openxmlformats-officedocument.drawingml.chartshapes+xml"/>
  <Override PartName="/ppt/notesSlides/notesSlide38.xml" ContentType="application/vnd.openxmlformats-officedocument.presentationml.notesSlide+xml"/>
  <Override PartName="/ppt/charts/chart5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drawings/drawing4.xml" ContentType="application/vnd.openxmlformats-officedocument.drawingml.chartshapes+xml"/>
  <Override PartName="/ppt/charts/chart53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notesSlides/notesSlide39.xml" ContentType="application/vnd.openxmlformats-officedocument.presentationml.notesSlide+xml"/>
  <Override PartName="/ppt/charts/chart54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drawings/drawing5.xml" ContentType="application/vnd.openxmlformats-officedocument.drawingml.chartshapes+xml"/>
  <Override PartName="/ppt/charts/chart55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56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57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charts/chart58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charts/chart59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charts/chart60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charts/chart61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charts/chart62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charts/chart63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notesSlides/notesSlide40.xml" ContentType="application/vnd.openxmlformats-officedocument.presentationml.notesSlide+xml"/>
  <Override PartName="/ppt/charts/chart64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charts/chart65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notesSlides/notesSlide41.xml" ContentType="application/vnd.openxmlformats-officedocument.presentationml.notesSlide+xml"/>
  <Override PartName="/ppt/charts/chart66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charts/chart67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notesSlides/notesSlide42.xml" ContentType="application/vnd.openxmlformats-officedocument.presentationml.notesSlide+xml"/>
  <Override PartName="/ppt/charts/chart68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charts/chart69.xml" ContentType="application/vnd.openxmlformats-officedocument.drawingml.chart+xml"/>
  <Override PartName="/ppt/charts/style69.xml" ContentType="application/vnd.ms-office.chartstyle+xml"/>
  <Override PartName="/ppt/charts/colors69.xml" ContentType="application/vnd.ms-office.chartcolorstyle+xml"/>
  <Override PartName="/ppt/charts/chart70.xml" ContentType="application/vnd.openxmlformats-officedocument.drawingml.chart+xml"/>
  <Override PartName="/ppt/charts/style70.xml" ContentType="application/vnd.ms-office.chartstyle+xml"/>
  <Override PartName="/ppt/charts/colors70.xml" ContentType="application/vnd.ms-office.chartcolorstyle+xml"/>
  <Override PartName="/ppt/charts/chart71.xml" ContentType="application/vnd.openxmlformats-officedocument.drawingml.chart+xml"/>
  <Override PartName="/ppt/charts/style71.xml" ContentType="application/vnd.ms-office.chartstyle+xml"/>
  <Override PartName="/ppt/charts/colors71.xml" ContentType="application/vnd.ms-office.chartcolorstyle+xml"/>
  <Override PartName="/ppt/charts/chart72.xml" ContentType="application/vnd.openxmlformats-officedocument.drawingml.chart+xml"/>
  <Override PartName="/ppt/charts/style72.xml" ContentType="application/vnd.ms-office.chartstyle+xml"/>
  <Override PartName="/ppt/charts/colors72.xml" ContentType="application/vnd.ms-office.chartcolorstyle+xml"/>
  <Override PartName="/ppt/charts/chart73.xml" ContentType="application/vnd.openxmlformats-officedocument.drawingml.chart+xml"/>
  <Override PartName="/ppt/charts/style73.xml" ContentType="application/vnd.ms-office.chartstyle+xml"/>
  <Override PartName="/ppt/charts/colors73.xml" ContentType="application/vnd.ms-office.chartcolorstyle+xml"/>
  <Override PartName="/ppt/drawings/drawing6.xml" ContentType="application/vnd.openxmlformats-officedocument.drawingml.chartshapes+xml"/>
  <Override PartName="/ppt/charts/chart74.xml" ContentType="application/vnd.openxmlformats-officedocument.drawingml.chart+xml"/>
  <Override PartName="/ppt/charts/style74.xml" ContentType="application/vnd.ms-office.chartstyle+xml"/>
  <Override PartName="/ppt/charts/colors74.xml" ContentType="application/vnd.ms-office.chartcolorstyle+xml"/>
  <Override PartName="/ppt/charts/chart75.xml" ContentType="application/vnd.openxmlformats-officedocument.drawingml.chart+xml"/>
  <Override PartName="/ppt/charts/style75.xml" ContentType="application/vnd.ms-office.chartstyle+xml"/>
  <Override PartName="/ppt/charts/colors75.xml" ContentType="application/vnd.ms-office.chartcolorstyle+xml"/>
  <Override PartName="/ppt/charts/chart76.xml" ContentType="application/vnd.openxmlformats-officedocument.drawingml.chart+xml"/>
  <Override PartName="/ppt/charts/style76.xml" ContentType="application/vnd.ms-office.chartstyle+xml"/>
  <Override PartName="/ppt/charts/colors76.xml" ContentType="application/vnd.ms-office.chartcolorstyle+xml"/>
  <Override PartName="/ppt/charts/chart77.xml" ContentType="application/vnd.openxmlformats-officedocument.drawingml.chart+xml"/>
  <Override PartName="/ppt/charts/style77.xml" ContentType="application/vnd.ms-office.chartstyle+xml"/>
  <Override PartName="/ppt/charts/colors77.xml" ContentType="application/vnd.ms-office.chartcolorstyle+xml"/>
  <Override PartName="/ppt/charts/chart78.xml" ContentType="application/vnd.openxmlformats-officedocument.drawingml.chart+xml"/>
  <Override PartName="/ppt/charts/style78.xml" ContentType="application/vnd.ms-office.chartstyle+xml"/>
  <Override PartName="/ppt/charts/colors78.xml" ContentType="application/vnd.ms-office.chartcolorstyle+xml"/>
  <Override PartName="/ppt/notesSlides/notesSlide43.xml" ContentType="application/vnd.openxmlformats-officedocument.presentationml.notesSlide+xml"/>
  <Override PartName="/ppt/charts/chart79.xml" ContentType="application/vnd.openxmlformats-officedocument.drawingml.chart+xml"/>
  <Override PartName="/ppt/charts/style79.xml" ContentType="application/vnd.ms-office.chartstyle+xml"/>
  <Override PartName="/ppt/charts/colors79.xml" ContentType="application/vnd.ms-office.chartcolorstyle+xml"/>
  <Override PartName="/ppt/notesSlides/notesSlide44.xml" ContentType="application/vnd.openxmlformats-officedocument.presentationml.notesSlide+xml"/>
  <Override PartName="/ppt/charts/chart80.xml" ContentType="application/vnd.openxmlformats-officedocument.drawingml.chart+xml"/>
  <Override PartName="/ppt/charts/style80.xml" ContentType="application/vnd.ms-office.chartstyle+xml"/>
  <Override PartName="/ppt/charts/colors80.xml" ContentType="application/vnd.ms-office.chartcolorstyle+xml"/>
  <Override PartName="/ppt/notesSlides/notesSlide45.xml" ContentType="application/vnd.openxmlformats-officedocument.presentationml.notesSlide+xml"/>
  <Override PartName="/ppt/charts/chart81.xml" ContentType="application/vnd.openxmlformats-officedocument.drawingml.chart+xml"/>
  <Override PartName="/ppt/charts/style81.xml" ContentType="application/vnd.ms-office.chartstyle+xml"/>
  <Override PartName="/ppt/charts/colors81.xml" ContentType="application/vnd.ms-office.chartcolorstyle+xml"/>
  <Override PartName="/ppt/charts/chart82.xml" ContentType="application/vnd.openxmlformats-officedocument.drawingml.chart+xml"/>
  <Override PartName="/ppt/charts/style82.xml" ContentType="application/vnd.ms-office.chartstyle+xml"/>
  <Override PartName="/ppt/charts/colors82.xml" ContentType="application/vnd.ms-office.chartcolorstyle+xml"/>
  <Override PartName="/ppt/charts/chart83.xml" ContentType="application/vnd.openxmlformats-officedocument.drawingml.chart+xml"/>
  <Override PartName="/ppt/charts/style83.xml" ContentType="application/vnd.ms-office.chartstyle+xml"/>
  <Override PartName="/ppt/charts/colors83.xml" ContentType="application/vnd.ms-office.chartcolorstyle+xml"/>
  <Override PartName="/ppt/charts/chart84.xml" ContentType="application/vnd.openxmlformats-officedocument.drawingml.chart+xml"/>
  <Override PartName="/ppt/charts/style84.xml" ContentType="application/vnd.ms-office.chartstyle+xml"/>
  <Override PartName="/ppt/charts/colors8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85"/>
  </p:notesMasterIdLst>
  <p:sldIdLst>
    <p:sldId id="263" r:id="rId2"/>
    <p:sldId id="262" r:id="rId3"/>
    <p:sldId id="353" r:id="rId4"/>
    <p:sldId id="354" r:id="rId5"/>
    <p:sldId id="355" r:id="rId6"/>
    <p:sldId id="356" r:id="rId7"/>
    <p:sldId id="357" r:id="rId8"/>
    <p:sldId id="358" r:id="rId9"/>
    <p:sldId id="359" r:id="rId10"/>
    <p:sldId id="360" r:id="rId11"/>
    <p:sldId id="361" r:id="rId12"/>
    <p:sldId id="423" r:id="rId13"/>
    <p:sldId id="362" r:id="rId14"/>
    <p:sldId id="363" r:id="rId15"/>
    <p:sldId id="364" r:id="rId16"/>
    <p:sldId id="365" r:id="rId17"/>
    <p:sldId id="366" r:id="rId18"/>
    <p:sldId id="367" r:id="rId19"/>
    <p:sldId id="424" r:id="rId20"/>
    <p:sldId id="425" r:id="rId21"/>
    <p:sldId id="426" r:id="rId22"/>
    <p:sldId id="401" r:id="rId23"/>
    <p:sldId id="427" r:id="rId24"/>
    <p:sldId id="383" r:id="rId25"/>
    <p:sldId id="428" r:id="rId26"/>
    <p:sldId id="384" r:id="rId27"/>
    <p:sldId id="385" r:id="rId28"/>
    <p:sldId id="429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7" r:id="rId40"/>
    <p:sldId id="398" r:id="rId41"/>
    <p:sldId id="399" r:id="rId42"/>
    <p:sldId id="400" r:id="rId43"/>
    <p:sldId id="430" r:id="rId44"/>
    <p:sldId id="431" r:id="rId45"/>
    <p:sldId id="432" r:id="rId46"/>
    <p:sldId id="433" r:id="rId47"/>
    <p:sldId id="434" r:id="rId48"/>
    <p:sldId id="435" r:id="rId49"/>
    <p:sldId id="436" r:id="rId50"/>
    <p:sldId id="437" r:id="rId51"/>
    <p:sldId id="438" r:id="rId52"/>
    <p:sldId id="439" r:id="rId53"/>
    <p:sldId id="440" r:id="rId54"/>
    <p:sldId id="441" r:id="rId55"/>
    <p:sldId id="442" r:id="rId56"/>
    <p:sldId id="443" r:id="rId57"/>
    <p:sldId id="444" r:id="rId58"/>
    <p:sldId id="445" r:id="rId59"/>
    <p:sldId id="368" r:id="rId60"/>
    <p:sldId id="369" r:id="rId61"/>
    <p:sldId id="446" r:id="rId62"/>
    <p:sldId id="447" r:id="rId63"/>
    <p:sldId id="448" r:id="rId64"/>
    <p:sldId id="449" r:id="rId65"/>
    <p:sldId id="450" r:id="rId66"/>
    <p:sldId id="451" r:id="rId67"/>
    <p:sldId id="453" r:id="rId68"/>
    <p:sldId id="454" r:id="rId69"/>
    <p:sldId id="456" r:id="rId70"/>
    <p:sldId id="457" r:id="rId71"/>
    <p:sldId id="458" r:id="rId72"/>
    <p:sldId id="459" r:id="rId73"/>
    <p:sldId id="460" r:id="rId74"/>
    <p:sldId id="462" r:id="rId75"/>
    <p:sldId id="463" r:id="rId76"/>
    <p:sldId id="464" r:id="rId77"/>
    <p:sldId id="465" r:id="rId78"/>
    <p:sldId id="466" r:id="rId79"/>
    <p:sldId id="467" r:id="rId80"/>
    <p:sldId id="468" r:id="rId81"/>
    <p:sldId id="469" r:id="rId82"/>
    <p:sldId id="470" r:id="rId83"/>
    <p:sldId id="471" r:id="rId84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thea Woods" initials="AW" lastIdx="13" clrIdx="0">
    <p:extLst>
      <p:ext uri="{19B8F6BF-5375-455C-9EA6-DF929625EA0E}">
        <p15:presenceInfo xmlns:p15="http://schemas.microsoft.com/office/powerpoint/2012/main" userId="c2eef5f54d267dde" providerId="Windows Live"/>
      </p:ext>
    </p:extLst>
  </p:cmAuthor>
  <p:cmAuthor id="2" name="Alethea Woods" initials="AW [2]" lastIdx="9" clrIdx="1">
    <p:extLst>
      <p:ext uri="{19B8F6BF-5375-455C-9EA6-DF929625EA0E}">
        <p15:presenceInfo xmlns:p15="http://schemas.microsoft.com/office/powerpoint/2012/main" userId="7d5758fa8924bf5b" providerId="Windows Live"/>
      </p:ext>
    </p:extLst>
  </p:cmAuthor>
  <p:cmAuthor id="3" name="Emma Blackburn" initials="EB" lastIdx="8" clrIdx="2">
    <p:extLst>
      <p:ext uri="{19B8F6BF-5375-455C-9EA6-DF929625EA0E}">
        <p15:presenceInfo xmlns:p15="http://schemas.microsoft.com/office/powerpoint/2012/main" userId="e6108884eb6c82f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111B"/>
    <a:srgbClr val="CE2029"/>
    <a:srgbClr val="2F5597"/>
    <a:srgbClr val="A4A4A4"/>
    <a:srgbClr val="616161"/>
    <a:srgbClr val="595958"/>
    <a:srgbClr val="FF2309"/>
    <a:srgbClr val="6087CE"/>
    <a:srgbClr val="234071"/>
    <a:srgbClr val="FFF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04" autoAdjust="0"/>
    <p:restoredTop sz="96349" autoAdjust="0"/>
  </p:normalViewPr>
  <p:slideViewPr>
    <p:cSldViewPr snapToGrid="0">
      <p:cViewPr varScale="1">
        <p:scale>
          <a:sx n="78" d="100"/>
          <a:sy n="78" d="100"/>
        </p:scale>
        <p:origin x="76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59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45.xml"/><Relationship Id="rId1" Type="http://schemas.microsoft.com/office/2011/relationships/chartStyle" Target="style45.xml"/><Relationship Id="rId4" Type="http://schemas.openxmlformats.org/officeDocument/2006/relationships/chartUserShapes" Target="../drawings/drawing1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48.xml"/><Relationship Id="rId1" Type="http://schemas.microsoft.com/office/2011/relationships/chartStyle" Target="style48.xml"/><Relationship Id="rId4" Type="http://schemas.openxmlformats.org/officeDocument/2006/relationships/chartUserShapes" Target="../drawings/drawing2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51.xml"/><Relationship Id="rId1" Type="http://schemas.microsoft.com/office/2011/relationships/chartStyle" Target="style51.xml"/><Relationship Id="rId4" Type="http://schemas.openxmlformats.org/officeDocument/2006/relationships/chartUserShapes" Target="../drawings/drawing3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52.xml"/><Relationship Id="rId1" Type="http://schemas.microsoft.com/office/2011/relationships/chartStyle" Target="style52.xml"/><Relationship Id="rId4" Type="http://schemas.openxmlformats.org/officeDocument/2006/relationships/chartUserShapes" Target="../drawings/drawing4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54.xml"/><Relationship Id="rId1" Type="http://schemas.microsoft.com/office/2011/relationships/chartStyle" Target="style54.xml"/><Relationship Id="rId4" Type="http://schemas.openxmlformats.org/officeDocument/2006/relationships/chartUserShapes" Target="../drawings/drawing5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4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5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6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7.xlsx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8.xlsx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9.xlsx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0.xlsx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1.xlsx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2.xlsx"/><Relationship Id="rId2" Type="http://schemas.microsoft.com/office/2011/relationships/chartColorStyle" Target="colors63.xml"/><Relationship Id="rId1" Type="http://schemas.microsoft.com/office/2011/relationships/chartStyle" Target="style63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3.xlsx"/><Relationship Id="rId2" Type="http://schemas.microsoft.com/office/2011/relationships/chartColorStyle" Target="colors64.xml"/><Relationship Id="rId1" Type="http://schemas.microsoft.com/office/2011/relationships/chartStyle" Target="style64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4.xlsx"/><Relationship Id="rId2" Type="http://schemas.microsoft.com/office/2011/relationships/chartColorStyle" Target="colors65.xml"/><Relationship Id="rId1" Type="http://schemas.microsoft.com/office/2011/relationships/chartStyle" Target="style65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5.xlsx"/><Relationship Id="rId2" Type="http://schemas.microsoft.com/office/2011/relationships/chartColorStyle" Target="colors66.xml"/><Relationship Id="rId1" Type="http://schemas.microsoft.com/office/2011/relationships/chartStyle" Target="style66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6.xlsx"/><Relationship Id="rId2" Type="http://schemas.microsoft.com/office/2011/relationships/chartColorStyle" Target="colors67.xml"/><Relationship Id="rId1" Type="http://schemas.microsoft.com/office/2011/relationships/chartStyle" Target="style67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7.xlsx"/><Relationship Id="rId2" Type="http://schemas.microsoft.com/office/2011/relationships/chartColorStyle" Target="colors68.xml"/><Relationship Id="rId1" Type="http://schemas.microsoft.com/office/2011/relationships/chartStyle" Target="style68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8.xlsx"/><Relationship Id="rId2" Type="http://schemas.microsoft.com/office/2011/relationships/chartColorStyle" Target="colors69.xml"/><Relationship Id="rId1" Type="http://schemas.microsoft.com/office/2011/relationships/chartStyle" Target="style69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9.xlsx"/><Relationship Id="rId2" Type="http://schemas.microsoft.com/office/2011/relationships/chartColorStyle" Target="colors70.xml"/><Relationship Id="rId1" Type="http://schemas.microsoft.com/office/2011/relationships/chartStyle" Target="style70.xml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0.xlsx"/><Relationship Id="rId2" Type="http://schemas.microsoft.com/office/2011/relationships/chartColorStyle" Target="colors71.xml"/><Relationship Id="rId1" Type="http://schemas.microsoft.com/office/2011/relationships/chartStyle" Target="style71.xm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1.xlsx"/><Relationship Id="rId2" Type="http://schemas.microsoft.com/office/2011/relationships/chartColorStyle" Target="colors72.xml"/><Relationship Id="rId1" Type="http://schemas.microsoft.com/office/2011/relationships/chartStyle" Target="style72.xml"/></Relationships>
</file>

<file path=ppt/charts/_rels/chart7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2.xlsx"/><Relationship Id="rId2" Type="http://schemas.microsoft.com/office/2011/relationships/chartColorStyle" Target="colors73.xml"/><Relationship Id="rId1" Type="http://schemas.microsoft.com/office/2011/relationships/chartStyle" Target="style73.xml"/><Relationship Id="rId4" Type="http://schemas.openxmlformats.org/officeDocument/2006/relationships/chartUserShapes" Target="../drawings/drawing6.xml"/></Relationships>
</file>

<file path=ppt/charts/_rels/chart7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3.xlsx"/><Relationship Id="rId2" Type="http://schemas.microsoft.com/office/2011/relationships/chartColorStyle" Target="colors74.xml"/><Relationship Id="rId1" Type="http://schemas.microsoft.com/office/2011/relationships/chartStyle" Target="style74.xml"/></Relationships>
</file>

<file path=ppt/charts/_rels/chart7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4.xlsx"/><Relationship Id="rId2" Type="http://schemas.microsoft.com/office/2011/relationships/chartColorStyle" Target="colors75.xml"/><Relationship Id="rId1" Type="http://schemas.microsoft.com/office/2011/relationships/chartStyle" Target="style75.xml"/></Relationships>
</file>

<file path=ppt/charts/_rels/chart7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5.xlsx"/><Relationship Id="rId2" Type="http://schemas.microsoft.com/office/2011/relationships/chartColorStyle" Target="colors76.xml"/><Relationship Id="rId1" Type="http://schemas.microsoft.com/office/2011/relationships/chartStyle" Target="style76.xml"/></Relationships>
</file>

<file path=ppt/charts/_rels/chart7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6.xlsx"/><Relationship Id="rId2" Type="http://schemas.microsoft.com/office/2011/relationships/chartColorStyle" Target="colors77.xml"/><Relationship Id="rId1" Type="http://schemas.microsoft.com/office/2011/relationships/chartStyle" Target="style77.xml"/></Relationships>
</file>

<file path=ppt/charts/_rels/chart7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7.xlsx"/><Relationship Id="rId2" Type="http://schemas.microsoft.com/office/2011/relationships/chartColorStyle" Target="colors78.xml"/><Relationship Id="rId1" Type="http://schemas.microsoft.com/office/2011/relationships/chartStyle" Target="style78.xml"/></Relationships>
</file>

<file path=ppt/charts/_rels/chart7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8.xlsx"/><Relationship Id="rId2" Type="http://schemas.microsoft.com/office/2011/relationships/chartColorStyle" Target="colors79.xml"/><Relationship Id="rId1" Type="http://schemas.microsoft.com/office/2011/relationships/chartStyle" Target="style79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8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9.xlsx"/><Relationship Id="rId2" Type="http://schemas.microsoft.com/office/2011/relationships/chartColorStyle" Target="colors80.xml"/><Relationship Id="rId1" Type="http://schemas.microsoft.com/office/2011/relationships/chartStyle" Target="style80.xml"/></Relationships>
</file>

<file path=ppt/charts/_rels/chart8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0.xlsx"/><Relationship Id="rId2" Type="http://schemas.microsoft.com/office/2011/relationships/chartColorStyle" Target="colors81.xml"/><Relationship Id="rId1" Type="http://schemas.microsoft.com/office/2011/relationships/chartStyle" Target="style81.xml"/></Relationships>
</file>

<file path=ppt/charts/_rels/chart8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1.xlsx"/><Relationship Id="rId2" Type="http://schemas.microsoft.com/office/2011/relationships/chartColorStyle" Target="colors82.xml"/><Relationship Id="rId1" Type="http://schemas.microsoft.com/office/2011/relationships/chartStyle" Target="style82.xml"/></Relationships>
</file>

<file path=ppt/charts/_rels/chart8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2.xlsx"/><Relationship Id="rId2" Type="http://schemas.microsoft.com/office/2011/relationships/chartColorStyle" Target="colors83.xml"/><Relationship Id="rId1" Type="http://schemas.microsoft.com/office/2011/relationships/chartStyle" Target="style83.xml"/></Relationships>
</file>

<file path=ppt/charts/_rels/chart8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3.xlsx"/><Relationship Id="rId2" Type="http://schemas.microsoft.com/office/2011/relationships/chartColorStyle" Target="colors84.xml"/><Relationship Id="rId1" Type="http://schemas.microsoft.com/office/2011/relationships/chartStyle" Target="style8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8056939553247957E-2"/>
          <c:w val="1"/>
          <c:h val="0.777739720168394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17 %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C0-4548-B403-85ECCCF729D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31 %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C0-4548-B403-85ECCCF729D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23 %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9C0-4548-B403-85ECCCF729D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19 %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C0-4548-B403-85ECCCF729D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9 %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9C0-4548-B403-85ECCCF729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Au moins une fois par jour</c:v>
                </c:pt>
                <c:pt idx="1">
                  <c:v>Plusieurs fois par semaine</c:v>
                </c:pt>
                <c:pt idx="2">
                  <c:v>Environ une fois par semaine</c:v>
                </c:pt>
                <c:pt idx="3">
                  <c:v>Environ une fois par mois</c:v>
                </c:pt>
                <c:pt idx="4">
                  <c:v>Moins d'une fois par mois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0.17</c:v>
                </c:pt>
                <c:pt idx="1">
                  <c:v>0.31</c:v>
                </c:pt>
                <c:pt idx="2">
                  <c:v>0.23</c:v>
                </c:pt>
                <c:pt idx="3">
                  <c:v>0.19</c:v>
                </c:pt>
                <c:pt idx="4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93-4BB8-BBF7-84ACE35175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1"/>
        <c:overlap val="-27"/>
        <c:axId val="46137344"/>
        <c:axId val="46140032"/>
      </c:barChart>
      <c:catAx>
        <c:axId val="4613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140032"/>
        <c:crosses val="autoZero"/>
        <c:auto val="1"/>
        <c:lblAlgn val="ctr"/>
        <c:lblOffset val="100"/>
        <c:noMultiLvlLbl val="0"/>
      </c:catAx>
      <c:valAx>
        <c:axId val="4614003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613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632353924559618"/>
          <c:y val="0.13680271679924899"/>
          <c:w val="0.54519952480320155"/>
          <c:h val="0.834777202145136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A4A4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1D6-4B25-9E21-A2D9E305269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792-F042-BFF1-94E9B2CF304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25 %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92-F042-BFF1-94E9B2CF304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46 %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792-F042-BFF1-94E9B2CF304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21 %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792-F042-BFF1-94E9B2CF304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4 %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D6-4B25-9E21-A2D9E305269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8D51E855-C48D-41B8-8484-BD81740E2C38}" type="VALUE">
                      <a:rPr lang="en-US" smtClean="0"/>
                      <a:pPr/>
                      <a:t>[VALUE]</a:t>
                    </a:fld>
                    <a:endParaRPr lang="en-CA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268-4390-AA6A-65A6D33FDA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Moins d'un jour ouvrable</c:v>
                </c:pt>
                <c:pt idx="1">
                  <c:v>Un ou deux jours ouvrables</c:v>
                </c:pt>
                <c:pt idx="2">
                  <c:v>De trois à cinq jours ouvrables</c:v>
                </c:pt>
                <c:pt idx="3">
                  <c:v>Six jours ouvrables ou plus</c:v>
                </c:pt>
                <c:pt idx="4">
                  <c:v>Ne se souvient pas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0.03</c:v>
                </c:pt>
                <c:pt idx="1">
                  <c:v>0.25</c:v>
                </c:pt>
                <c:pt idx="2">
                  <c:v>0.46</c:v>
                </c:pt>
                <c:pt idx="3">
                  <c:v>0.21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F-4737-806B-80CF8E8E3B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9"/>
        <c:axId val="45771008"/>
        <c:axId val="46072960"/>
      </c:barChart>
      <c:catAx>
        <c:axId val="45771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072960"/>
        <c:crosses val="autoZero"/>
        <c:auto val="1"/>
        <c:lblAlgn val="ctr"/>
        <c:lblOffset val="100"/>
        <c:noMultiLvlLbl val="0"/>
      </c:catAx>
      <c:valAx>
        <c:axId val="46072960"/>
        <c:scaling>
          <c:orientation val="minMax"/>
          <c:max val="0.60000000000000009"/>
        </c:scaling>
        <c:delete val="0"/>
        <c:axPos val="t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577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6046026287849"/>
          <c:y val="7.259545559307401E-2"/>
          <c:w val="0.70096730521268047"/>
          <c:h val="0.8954625439459734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318-42F5-BD84-09BB7170629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318-42F5-BD84-09BB7170629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318-42F5-BD84-09BB7170629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Oui, raisonnable</a:t>
                    </a:r>
                  </a:p>
                  <a:p>
                    <a:r>
                      <a:rPr lang="en-US"/>
                      <a:t>58 %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18-42F5-BD84-09BB7170629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aseline="0"/>
                      <a:t>Déraisonnable</a:t>
                    </a:r>
                  </a:p>
                  <a:p>
                    <a:r>
                      <a:rPr lang="en-US"/>
                      <a:t>33 %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318-42F5-BD84-09BB7170629A}"/>
                </c:ext>
              </c:extLst>
            </c:dLbl>
            <c:dLbl>
              <c:idx val="2"/>
              <c:layout>
                <c:manualLayout>
                  <c:x val="9.4211014422852485E-2"/>
                  <c:y val="0.138522647038379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/>
                      <a:t>Ne sait pas</a:t>
                    </a:r>
                  </a:p>
                  <a:p>
                    <a:pPr>
                      <a:defRPr sz="1600">
                        <a:solidFill>
                          <a:schemeClr val="bg1"/>
                        </a:solidFill>
                      </a:defRPr>
                    </a:pPr>
                    <a:r>
                      <a:rPr lang="en-US" sz="1600"/>
                      <a:t> 9 %</a:t>
                    </a:r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03985059784488"/>
                      <c:h val="0.186367053598539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318-42F5-BD84-09BB717062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Don't know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0.57999999999999996</c:v>
                </c:pt>
                <c:pt idx="1">
                  <c:v>0.33</c:v>
                </c:pt>
                <c:pt idx="2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18-42F5-BD84-09BB717062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441476237218856"/>
          <c:y val="3.4484890518875037E-2"/>
          <c:w val="0.63558523762781138"/>
          <c:h val="0.93709502842551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A4A4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C06-486A-8DC7-DBFE8AA4D0F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17 %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0A0-A24E-A4AC-9685139AF8E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54 %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0A0-A24E-A4AC-9685139AF8E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20 %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0A0-A24E-A4AC-9685139AF8E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0A0-A24E-A4AC-9685139AF8E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3 %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0A0-A24E-A4AC-9685139AF8E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4 %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06-486A-8DC7-DBFE8AA4D0F9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8D51E855-C48D-41B8-8484-BD81740E2C38}" type="VALUE">
                      <a:rPr lang="en-US" smtClean="0"/>
                      <a:pPr/>
                      <a:t>[VALUE]</a:t>
                    </a:fld>
                    <a:endParaRPr lang="en-CA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268-4390-AA6A-65A6D33FDA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Moins d'un jour ouvrable</c:v>
                </c:pt>
                <c:pt idx="1">
                  <c:v>Un ou deux jours ouvrables</c:v>
                </c:pt>
                <c:pt idx="2">
                  <c:v>De trois à cinq jours ouvrables</c:v>
                </c:pt>
                <c:pt idx="3">
                  <c:v>Six jours ouvrables ou plus</c:v>
                </c:pt>
                <c:pt idx="4">
                  <c:v>Autre</c:v>
                </c:pt>
                <c:pt idx="5">
                  <c:v>Ne sait pas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0.17</c:v>
                </c:pt>
                <c:pt idx="1">
                  <c:v>0.54</c:v>
                </c:pt>
                <c:pt idx="2">
                  <c:v>0.2</c:v>
                </c:pt>
                <c:pt idx="3">
                  <c:v>0.01</c:v>
                </c:pt>
                <c:pt idx="4">
                  <c:v>0.03</c:v>
                </c:pt>
                <c:pt idx="5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F-4737-806B-80CF8E8E3B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9"/>
        <c:axId val="45771008"/>
        <c:axId val="46072960"/>
      </c:barChart>
      <c:catAx>
        <c:axId val="45771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072960"/>
        <c:crosses val="autoZero"/>
        <c:auto val="1"/>
        <c:lblAlgn val="ctr"/>
        <c:lblOffset val="100"/>
        <c:noMultiLvlLbl val="0"/>
      </c:catAx>
      <c:valAx>
        <c:axId val="46072960"/>
        <c:scaling>
          <c:orientation val="minMax"/>
          <c:max val="0.60000000000000009"/>
        </c:scaling>
        <c:delete val="0"/>
        <c:axPos val="t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577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012900370417719"/>
          <c:y val="9.8329327695764704E-2"/>
          <c:w val="0.60014873140857394"/>
          <c:h val="0.9006203287215552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Fortement d'accord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60 %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EA9-E644-AC88-9A08D34C082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54 %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EA9-E644-AC88-9A08D34C082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41 %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EA9-E644-AC88-9A08D34C082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38 %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EA9-E644-AC88-9A08D34C082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35 %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EA9-E644-AC88-9A08D34C082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36 %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EEA9-E644-AC88-9A08D34C082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36 %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EEA9-E644-AC88-9A08D34C082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32 %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EEA9-E644-AC88-9A08D34C08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Recommanderait Mon dossier ACC</c:v>
                </c:pt>
                <c:pt idx="1">
                  <c:v>Mon dossier ACC fait appel à des pratiques assurant la sécurité du système</c:v>
                </c:pt>
                <c:pt idx="2">
                  <c:v>L'information est facile à comprendre</c:v>
                </c:pt>
                <c:pt idx="3">
                  <c:v>Renfermait l'information désirée</c:v>
                </c:pt>
                <c:pt idx="4">
                  <c:v>Il était facile de trouver l'information recherchée</c:v>
                </c:pt>
                <c:pt idx="5">
                  <c:v>Possible d'effectuer les tâches nécessaires avec ACC au moyen de Mon dossier ACC</c:v>
                </c:pt>
                <c:pt idx="6">
                  <c:v>Aime les changements apportés</c:v>
                </c:pt>
                <c:pt idx="7">
                  <c:v>L'aspect visuel de Mon dossier ACC est attrayant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0.6</c:v>
                </c:pt>
                <c:pt idx="1">
                  <c:v>0.54</c:v>
                </c:pt>
                <c:pt idx="2">
                  <c:v>0.41</c:v>
                </c:pt>
                <c:pt idx="3">
                  <c:v>0.38</c:v>
                </c:pt>
                <c:pt idx="4">
                  <c:v>0.35</c:v>
                </c:pt>
                <c:pt idx="5">
                  <c:v>0.36</c:v>
                </c:pt>
                <c:pt idx="6">
                  <c:v>0.36</c:v>
                </c:pt>
                <c:pt idx="7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87-4A6D-A4FB-CF60A6ECDA2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Plutôt d'accord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22 %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EA9-E644-AC88-9A08D34C082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28 %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EA9-E644-AC88-9A08D34C082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36 %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EA9-E644-AC88-9A08D34C082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36</a:t>
                    </a:r>
                    <a:r>
                      <a:rPr lang="en-US" baseline="0"/>
                      <a:t> 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EA9-E644-AC88-9A08D34C082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37 %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EA9-E644-AC88-9A08D34C082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35 %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EA9-E644-AC88-9A08D34C082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29 %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EEA9-E644-AC88-9A08D34C082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31 %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EEA9-E644-AC88-9A08D34C08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Recommanderait Mon dossier ACC</c:v>
                </c:pt>
                <c:pt idx="1">
                  <c:v>Mon dossier ACC fait appel à des pratiques assurant la sécurité du système</c:v>
                </c:pt>
                <c:pt idx="2">
                  <c:v>L'information est facile à comprendre</c:v>
                </c:pt>
                <c:pt idx="3">
                  <c:v>Renfermait l'information désirée</c:v>
                </c:pt>
                <c:pt idx="4">
                  <c:v>Il était facile de trouver l'information recherchée</c:v>
                </c:pt>
                <c:pt idx="5">
                  <c:v>Possible d'effectuer les tâches nécessaires avec ACC au moyen de Mon dossier ACC</c:v>
                </c:pt>
                <c:pt idx="6">
                  <c:v>Aime les changements apportés</c:v>
                </c:pt>
                <c:pt idx="7">
                  <c:v>L'aspect visuel de Mon dossier ACC est attrayant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0.22</c:v>
                </c:pt>
                <c:pt idx="1">
                  <c:v>0.28000000000000003</c:v>
                </c:pt>
                <c:pt idx="2">
                  <c:v>0.36</c:v>
                </c:pt>
                <c:pt idx="3">
                  <c:v>0.36</c:v>
                </c:pt>
                <c:pt idx="4">
                  <c:v>0.37</c:v>
                </c:pt>
                <c:pt idx="5">
                  <c:v>0.35</c:v>
                </c:pt>
                <c:pt idx="6">
                  <c:v>0.28999999999999998</c:v>
                </c:pt>
                <c:pt idx="7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87-4A6D-A4FB-CF60A6ECDA2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 d'accord ni en désaccord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10 %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EA9-E644-AC88-9A08D34C082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10 %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EA9-E644-AC88-9A08D34C082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9 %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EA9-E644-AC88-9A08D34C082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7 %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EA9-E644-AC88-9A08D34C082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9 %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EA9-E644-AC88-9A08D34C082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11 %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EA9-E644-AC88-9A08D34C082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24 %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EEA9-E644-AC88-9A08D34C082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27 %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EEA9-E644-AC88-9A08D34C08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Recommanderait Mon dossier ACC</c:v>
                </c:pt>
                <c:pt idx="1">
                  <c:v>Mon dossier ACC fait appel à des pratiques assurant la sécurité du système</c:v>
                </c:pt>
                <c:pt idx="2">
                  <c:v>L'information est facile à comprendre</c:v>
                </c:pt>
                <c:pt idx="3">
                  <c:v>Renfermait l'information désirée</c:v>
                </c:pt>
                <c:pt idx="4">
                  <c:v>Il était facile de trouver l'information recherchée</c:v>
                </c:pt>
                <c:pt idx="5">
                  <c:v>Possible d'effectuer les tâches nécessaires avec ACC au moyen de Mon dossier ACC</c:v>
                </c:pt>
                <c:pt idx="6">
                  <c:v>Aime les changements apportés</c:v>
                </c:pt>
                <c:pt idx="7">
                  <c:v>L'aspect visuel de Mon dossier ACC est attrayant</c:v>
                </c:pt>
              </c:strCache>
            </c:strRef>
          </c:cat>
          <c:val>
            <c:numRef>
              <c:f>Sheet1!$D$2:$D$9</c:f>
              <c:numCache>
                <c:formatCode>0%</c:formatCode>
                <c:ptCount val="8"/>
                <c:pt idx="0">
                  <c:v>0.1</c:v>
                </c:pt>
                <c:pt idx="1">
                  <c:v>0.1</c:v>
                </c:pt>
                <c:pt idx="2">
                  <c:v>0.09</c:v>
                </c:pt>
                <c:pt idx="3">
                  <c:v>7.0000000000000007E-2</c:v>
                </c:pt>
                <c:pt idx="4">
                  <c:v>0.09</c:v>
                </c:pt>
                <c:pt idx="5">
                  <c:v>0.11</c:v>
                </c:pt>
                <c:pt idx="6">
                  <c:v>0.24</c:v>
                </c:pt>
                <c:pt idx="7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87-4A6D-A4FB-CF60A6ECDA2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Plutôt en désaccord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EA9-E644-AC88-9A08D34C0821}"/>
                </c:ext>
              </c:extLst>
            </c:dLbl>
            <c:dLbl>
              <c:idx val="1"/>
              <c:layout>
                <c:manualLayout>
                  <c:x val="-9.7222222222222224E-3"/>
                  <c:y val="5.236723715217445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defRPr>
                    </a:pPr>
                    <a:r>
                      <a:rPr lang="en-US"/>
                      <a:t>2 %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588-470C-9A7B-1E7405EE6B6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10 %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EA9-E644-AC88-9A08D34C082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12 %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EA9-E644-AC88-9A08D34C082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13 %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EA9-E644-AC88-9A08D34C082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10 %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EEA9-E644-AC88-9A08D34C082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4 %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EEA9-E644-AC88-9A08D34C082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6 %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EEA9-E644-AC88-9A08D34C08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Recommanderait Mon dossier ACC</c:v>
                </c:pt>
                <c:pt idx="1">
                  <c:v>Mon dossier ACC fait appel à des pratiques assurant la sécurité du système</c:v>
                </c:pt>
                <c:pt idx="2">
                  <c:v>L'information est facile à comprendre</c:v>
                </c:pt>
                <c:pt idx="3">
                  <c:v>Renfermait l'information désirée</c:v>
                </c:pt>
                <c:pt idx="4">
                  <c:v>Il était facile de trouver l'information recherchée</c:v>
                </c:pt>
                <c:pt idx="5">
                  <c:v>Possible d'effectuer les tâches nécessaires avec ACC au moyen de Mon dossier ACC</c:v>
                </c:pt>
                <c:pt idx="6">
                  <c:v>Aime les changements apportés</c:v>
                </c:pt>
                <c:pt idx="7">
                  <c:v>L'aspect visuel de Mon dossier ACC est attrayant</c:v>
                </c:pt>
              </c:strCache>
            </c:strRef>
          </c:cat>
          <c:val>
            <c:numRef>
              <c:f>Sheet1!$E$2:$E$9</c:f>
              <c:numCache>
                <c:formatCode>0%</c:formatCode>
                <c:ptCount val="8"/>
                <c:pt idx="0">
                  <c:v>0.04</c:v>
                </c:pt>
                <c:pt idx="1">
                  <c:v>0.02</c:v>
                </c:pt>
                <c:pt idx="2">
                  <c:v>0.1</c:v>
                </c:pt>
                <c:pt idx="3">
                  <c:v>0.12</c:v>
                </c:pt>
                <c:pt idx="4">
                  <c:v>0.13</c:v>
                </c:pt>
                <c:pt idx="5">
                  <c:v>0.1</c:v>
                </c:pt>
                <c:pt idx="6">
                  <c:v>0.04</c:v>
                </c:pt>
                <c:pt idx="7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CD-4A52-8EDD-91F2E5E32FC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Fortement en désaccord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EA9-E644-AC88-9A08D34C082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EA9-E644-AC88-9A08D34C082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EA9-E644-AC88-9A08D34C082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6 %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EA9-E644-AC88-9A08D34C082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6 %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EA9-E644-AC88-9A08D34C082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7 %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EEA9-E644-AC88-9A08D34C082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4 %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EEA9-E644-AC88-9A08D34C082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4 %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EEA9-E644-AC88-9A08D34C08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Recommanderait Mon dossier ACC</c:v>
                </c:pt>
                <c:pt idx="1">
                  <c:v>Mon dossier ACC fait appel à des pratiques assurant la sécurité du système</c:v>
                </c:pt>
                <c:pt idx="2">
                  <c:v>L'information est facile à comprendre</c:v>
                </c:pt>
                <c:pt idx="3">
                  <c:v>Renfermait l'information désirée</c:v>
                </c:pt>
                <c:pt idx="4">
                  <c:v>Il était facile de trouver l'information recherchée</c:v>
                </c:pt>
                <c:pt idx="5">
                  <c:v>Possible d'effectuer les tâches nécessaires avec ACC au moyen de Mon dossier ACC</c:v>
                </c:pt>
                <c:pt idx="6">
                  <c:v>Aime les changements apportés</c:v>
                </c:pt>
                <c:pt idx="7">
                  <c:v>L'aspect visuel de Mon dossier ACC est attrayant</c:v>
                </c:pt>
              </c:strCache>
            </c:strRef>
          </c:cat>
          <c:val>
            <c:numRef>
              <c:f>Sheet1!$F$2:$F$9</c:f>
              <c:numCache>
                <c:formatCode>0%</c:formatCode>
                <c:ptCount val="8"/>
                <c:pt idx="0">
                  <c:v>0.04</c:v>
                </c:pt>
                <c:pt idx="1">
                  <c:v>0.03</c:v>
                </c:pt>
                <c:pt idx="2">
                  <c:v>0.04</c:v>
                </c:pt>
                <c:pt idx="3">
                  <c:v>0.06</c:v>
                </c:pt>
                <c:pt idx="4">
                  <c:v>0.06</c:v>
                </c:pt>
                <c:pt idx="5">
                  <c:v>7.0000000000000007E-2</c:v>
                </c:pt>
                <c:pt idx="6">
                  <c:v>0.04</c:v>
                </c:pt>
                <c:pt idx="7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CD-4A52-8EDD-91F2E5E32FC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97693744"/>
        <c:axId val="397694400"/>
      </c:barChart>
      <c:catAx>
        <c:axId val="3976937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397694400"/>
        <c:crosses val="autoZero"/>
        <c:auto val="1"/>
        <c:lblAlgn val="ctr"/>
        <c:lblOffset val="100"/>
        <c:noMultiLvlLbl val="0"/>
      </c:catAx>
      <c:valAx>
        <c:axId val="39769440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397693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0471161417322833"/>
          <c:y val="1.9495831331764062E-2"/>
          <c:w val="0.85501060804899376"/>
          <c:h val="8.97652039763863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013888888888887E-2"/>
          <c:y val="0"/>
          <c:w val="0.9614583333333333"/>
          <c:h val="0.86692249246545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7B4-4AFF-B018-C0894D444723}"/>
              </c:ext>
            </c:extLst>
          </c:dPt>
          <c:dPt>
            <c:idx val="2"/>
            <c:invertIfNegative val="0"/>
            <c:bubble3D val="0"/>
            <c:spPr>
              <a:solidFill>
                <a:srgbClr val="A4A4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7B4-4AFF-B018-C0894D444723}"/>
              </c:ext>
            </c:extLst>
          </c:dPt>
          <c:dPt>
            <c:idx val="3"/>
            <c:invertIfNegative val="0"/>
            <c:bubble3D val="0"/>
            <c:spPr>
              <a:solidFill>
                <a:srgbClr val="CE20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AB9-497F-8BBF-A0A54BE5AAA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058-4C24-9111-FD338BD9BC8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41 %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5CB-D54A-B500-C74198A1C0D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34 %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B4-4AFF-B018-C0894D44472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9 %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7B4-4AFF-B018-C0894D44472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12 %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B9-497F-8BBF-A0A54BE5AAA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4 %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58-4C24-9111-FD338BD9BC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Très satisfait(e)</c:v>
                </c:pt>
                <c:pt idx="1">
                  <c:v>Plutôt satisfait(e)</c:v>
                </c:pt>
                <c:pt idx="2">
                  <c:v>Ni satisfait(e) ni insatisfait(e)</c:v>
                </c:pt>
                <c:pt idx="3">
                  <c:v>Plutôt insatisfait(e)</c:v>
                </c:pt>
                <c:pt idx="4">
                  <c:v>Très insatisfait(e)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0.41</c:v>
                </c:pt>
                <c:pt idx="1">
                  <c:v>0.34</c:v>
                </c:pt>
                <c:pt idx="2">
                  <c:v>0.09</c:v>
                </c:pt>
                <c:pt idx="3">
                  <c:v>0.12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47-40B1-B383-11F1106F659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7544064"/>
        <c:axId val="57571584"/>
      </c:barChart>
      <c:catAx>
        <c:axId val="5754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7571584"/>
        <c:crosses val="autoZero"/>
        <c:auto val="1"/>
        <c:lblAlgn val="ctr"/>
        <c:lblOffset val="100"/>
        <c:noMultiLvlLbl val="0"/>
      </c:catAx>
      <c:valAx>
        <c:axId val="57571584"/>
        <c:scaling>
          <c:orientation val="minMax"/>
          <c:max val="0.45"/>
          <c:min val="0"/>
        </c:scaling>
        <c:delete val="0"/>
        <c:axPos val="l"/>
        <c:numFmt formatCode="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7544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23802807983067"/>
          <c:y val="1.4466103957345202E-2"/>
          <c:w val="0.52158841627423269"/>
          <c:h val="0.963786621936966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2F559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1D6-4B25-9E21-A2D9E305269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50 %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CD8-0B48-AA8E-80786E9F2F6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46 %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D8-0B48-AA8E-80786E9F2F6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44 %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CD8-0B48-AA8E-80786E9F2F6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31 %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CD8-0B48-AA8E-80786E9F2F6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21 %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D6-4B25-9E21-A2D9E305269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17 %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CD8-0B48-AA8E-80786E9F2F66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29</a:t>
                    </a:r>
                    <a:r>
                      <a:rPr lang="en-US" baseline="0"/>
                      <a:t> 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CD8-0B48-AA8E-80786E9F2F66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8D51E855-C48D-41B8-8484-BD81740E2C38}" type="VALUE">
                      <a:rPr lang="en-US" smtClean="0"/>
                      <a:pPr/>
                      <a:t>[VALUE]</a:t>
                    </a:fld>
                    <a:endParaRPr lang="en-CA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268-4390-AA6A-65A6D33FDA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Manque de communication/mises à jour d'ACC</c:v>
                </c:pt>
                <c:pt idx="1">
                  <c:v>Manque de soutien ou d'assistance</c:v>
                </c:pt>
                <c:pt idx="2">
                  <c:v>Pas assez de renseignements détaillés permettant de trouver des formulaires ou de l'information précise</c:v>
                </c:pt>
                <c:pt idx="3">
                  <c:v>Difficulté à trouver l'information recherchée</c:v>
                </c:pt>
                <c:pt idx="4">
                  <c:v>Fonctionnalités difficiles à utiliser</c:v>
                </c:pt>
                <c:pt idx="5">
                  <c:v>Difficultés techniques</c:v>
                </c:pt>
                <c:pt idx="6">
                  <c:v>Autre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0.5</c:v>
                </c:pt>
                <c:pt idx="1">
                  <c:v>0.46</c:v>
                </c:pt>
                <c:pt idx="2">
                  <c:v>0.44</c:v>
                </c:pt>
                <c:pt idx="3">
                  <c:v>0.31</c:v>
                </c:pt>
                <c:pt idx="4">
                  <c:v>0.21</c:v>
                </c:pt>
                <c:pt idx="5">
                  <c:v>0.17</c:v>
                </c:pt>
                <c:pt idx="6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F-4737-806B-80CF8E8E3B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9"/>
        <c:axId val="45771008"/>
        <c:axId val="46072960"/>
      </c:barChart>
      <c:catAx>
        <c:axId val="45771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072960"/>
        <c:crosses val="autoZero"/>
        <c:auto val="1"/>
        <c:lblAlgn val="ctr"/>
        <c:lblOffset val="100"/>
        <c:noMultiLvlLbl val="0"/>
      </c:catAx>
      <c:valAx>
        <c:axId val="46072960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577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8.013733192210544E-2"/>
          <c:w val="1"/>
          <c:h val="0.795659327799537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81 %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ABC-A544-9E1D-DF0B7DAB9B8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10 %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BC-A544-9E1D-DF0B7DAB9B8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ABC-A544-9E1D-DF0B7DAB9B8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6 %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BC-A544-9E1D-DF0B7DAB9B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Mon dossier ACC</c:v>
                </c:pt>
                <c:pt idx="1">
                  <c:v>Poste</c:v>
                </c:pt>
                <c:pt idx="2">
                  <c:v>Téléphone</c:v>
                </c:pt>
                <c:pt idx="3">
                  <c:v>Un autre moyen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0.81</c:v>
                </c:pt>
                <c:pt idx="1">
                  <c:v>0.1</c:v>
                </c:pt>
                <c:pt idx="2">
                  <c:v>0.03</c:v>
                </c:pt>
                <c:pt idx="3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93-4BB8-BBF7-84ACE35175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1"/>
        <c:overlap val="-27"/>
        <c:axId val="46137344"/>
        <c:axId val="46140032"/>
      </c:barChart>
      <c:catAx>
        <c:axId val="4613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140032"/>
        <c:crosses val="autoZero"/>
        <c:auto val="1"/>
        <c:lblAlgn val="ctr"/>
        <c:lblOffset val="100"/>
        <c:noMultiLvlLbl val="0"/>
      </c:catAx>
      <c:valAx>
        <c:axId val="4614003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613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762691955086187"/>
          <c:y val="4.3382092804124937E-2"/>
          <c:w val="0.54519952480320155"/>
          <c:h val="0.9348707278541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2F559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1D6-4B25-9E21-A2D9E3052697}"/>
              </c:ext>
            </c:extLst>
          </c:dPt>
          <c:dPt>
            <c:idx val="6"/>
            <c:invertIfNegative val="0"/>
            <c:bubble3D val="0"/>
            <c:spPr>
              <a:solidFill>
                <a:srgbClr val="A4A4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E2D-4C7D-BCA6-F80EE407112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90 %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20A-AF4D-A3E0-1B183C7112D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87 %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20A-AF4D-A3E0-1B183C7112D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81 %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20A-AF4D-A3E0-1B183C7112D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51 %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20A-AF4D-A3E0-1B183C7112D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33</a:t>
                    </a:r>
                    <a:r>
                      <a:rPr lang="en-US" baseline="0"/>
                      <a:t> 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D6-4B25-9E21-A2D9E305269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5 %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20A-AF4D-A3E0-1B183C7112D9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3 %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E2D-4C7D-BCA6-F80EE407112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8D51E855-C48D-41B8-8484-BD81740E2C38}" type="VALUE">
                      <a:rPr lang="en-US" smtClean="0"/>
                      <a:pPr/>
                      <a:t>[VALUE]</a:t>
                    </a:fld>
                    <a:endParaRPr lang="en-CA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268-4390-AA6A-65A6D33FDA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Changements apportés aux avantages</c:v>
                </c:pt>
                <c:pt idx="1">
                  <c:v>Nouveaux programmes et services</c:v>
                </c:pt>
                <c:pt idx="2">
                  <c:v>Mises à jour apportées à Mon dossier ACC/nouvelles fonctionnalités</c:v>
                </c:pt>
                <c:pt idx="3">
                  <c:v>Services et information en matière de santé mentale</c:v>
                </c:pt>
                <c:pt idx="4">
                  <c:v>Événements commémoratifs/nouvelles connexes</c:v>
                </c:pt>
                <c:pt idx="5">
                  <c:v>Autre</c:v>
                </c:pt>
                <c:pt idx="6">
                  <c:v>Aucun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0.9</c:v>
                </c:pt>
                <c:pt idx="1">
                  <c:v>0.87</c:v>
                </c:pt>
                <c:pt idx="2">
                  <c:v>0.81</c:v>
                </c:pt>
                <c:pt idx="3">
                  <c:v>0.51</c:v>
                </c:pt>
                <c:pt idx="4">
                  <c:v>0.33</c:v>
                </c:pt>
                <c:pt idx="5">
                  <c:v>0.05</c:v>
                </c:pt>
                <c:pt idx="6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F-4737-806B-80CF8E8E3B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9"/>
        <c:axId val="45771008"/>
        <c:axId val="46072960"/>
      </c:barChart>
      <c:catAx>
        <c:axId val="45771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072960"/>
        <c:crosses val="autoZero"/>
        <c:auto val="1"/>
        <c:lblAlgn val="ctr"/>
        <c:lblOffset val="100"/>
        <c:noMultiLvlLbl val="0"/>
      </c:catAx>
      <c:valAx>
        <c:axId val="46072960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577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660378721976197"/>
          <c:y val="3.4484890518875037E-2"/>
          <c:w val="0.66339621278023808"/>
          <c:h val="0.93709502842551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A4A4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C06-486A-8DC7-DBFE8AA4D0F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36 %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015-814A-B6AE-0D221284E43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45 %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015-814A-B6AE-0D221284E43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6 %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015-814A-B6AE-0D221284E43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&lt;0,</a:t>
                    </a:r>
                    <a:r>
                      <a:rPr lang="en-US" baseline="0"/>
                      <a:t>5 </a:t>
                    </a:r>
                    <a:r>
                      <a:rPr lang="en-US"/>
                      <a:t>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89A-48AE-B478-73AC667737A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12 %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015-814A-B6AE-0D221284E43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8D51E855-C48D-41B8-8484-BD81740E2C38}" type="VALUE">
                      <a:rPr lang="en-US" smtClean="0"/>
                      <a:pPr/>
                      <a:t>[VALUE]</a:t>
                    </a:fld>
                    <a:endParaRPr lang="en-CA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268-4390-AA6A-65A6D33FDA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Environ une fois par semaine</c:v>
                </c:pt>
                <c:pt idx="1">
                  <c:v>Environ une fois par mois</c:v>
                </c:pt>
                <c:pt idx="2">
                  <c:v>Environ deux fois par année</c:v>
                </c:pt>
                <c:pt idx="3">
                  <c:v>Environ une fois par année</c:v>
                </c:pt>
                <c:pt idx="4">
                  <c:v>Seulement lorsque c'est nécessaire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0.36</c:v>
                </c:pt>
                <c:pt idx="1">
                  <c:v>0.45</c:v>
                </c:pt>
                <c:pt idx="2">
                  <c:v>0.06</c:v>
                </c:pt>
                <c:pt idx="3">
                  <c:v>3.9215686274509803E-3</c:v>
                </c:pt>
                <c:pt idx="4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F-4737-806B-80CF8E8E3B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9"/>
        <c:axId val="45771008"/>
        <c:axId val="46072960"/>
      </c:barChart>
      <c:catAx>
        <c:axId val="45771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072960"/>
        <c:crosses val="autoZero"/>
        <c:auto val="1"/>
        <c:lblAlgn val="ctr"/>
        <c:lblOffset val="100"/>
        <c:noMultiLvlLbl val="0"/>
      </c:catAx>
      <c:valAx>
        <c:axId val="46072960"/>
        <c:scaling>
          <c:orientation val="minMax"/>
          <c:max val="0.60000000000000009"/>
        </c:scaling>
        <c:delete val="0"/>
        <c:axPos val="t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577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871579887090152"/>
          <c:y val="7.9795067403595446E-2"/>
          <c:w val="0.59159352635770401"/>
          <c:h val="0.838911038831738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766-41B7-9F59-31190970C8C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766-41B7-9F59-31190970C8C1}"/>
              </c:ext>
            </c:extLst>
          </c:dPt>
          <c:dPt>
            <c:idx val="2"/>
            <c:invertIfNegative val="0"/>
            <c:bubble3D val="0"/>
            <c:spPr>
              <a:solidFill>
                <a:srgbClr val="CE111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0B3-484D-993A-E9A9D05530C8}"/>
              </c:ext>
            </c:extLst>
          </c:dPt>
          <c:dPt>
            <c:idx val="3"/>
            <c:invertIfNegative val="0"/>
            <c:bubble3D val="0"/>
            <c:spPr>
              <a:solidFill>
                <a:srgbClr val="A4A4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BA7-40F0-A0BA-2FD1C05C3BE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54 %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766-41B7-9F59-31190970C8C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29 %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66-41B7-9F59-31190970C8C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12 %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0B3-484D-993A-E9A9D05530C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BA7-40F0-A0BA-2FD1C05C3B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Intéressé(e)</c:v>
                </c:pt>
                <c:pt idx="1">
                  <c:v>Peut-être</c:v>
                </c:pt>
                <c:pt idx="2">
                  <c:v>Pas intéressé(e)</c:v>
                </c:pt>
                <c:pt idx="3">
                  <c:v>Ne sait pas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0.54</c:v>
                </c:pt>
                <c:pt idx="1">
                  <c:v>0.28999999999999998</c:v>
                </c:pt>
                <c:pt idx="2">
                  <c:v>0.12</c:v>
                </c:pt>
                <c:pt idx="3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66-41B7-9F59-31190970C8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11224040"/>
        <c:axId val="411223712"/>
      </c:barChart>
      <c:valAx>
        <c:axId val="41122371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411224040"/>
        <c:crosses val="autoZero"/>
        <c:crossBetween val="between"/>
      </c:valAx>
      <c:catAx>
        <c:axId val="4112240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4112237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762691955086187"/>
          <c:y val="4.2900686737530003E-2"/>
          <c:w val="0.53131063743321982"/>
          <c:h val="0.935351878495990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A4A4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268-4390-AA6A-65A6D33FDAA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36 %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6D7-B84D-AD94-2C9284DEC4F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16 %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D7-B84D-AD94-2C9284DEC4F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16 %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6D7-B84D-AD94-2C9284DEC4F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15 %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6D7-B84D-AD94-2C9284DEC4F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4 %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6D7-B84D-AD94-2C9284DEC4F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3 %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6D7-B84D-AD94-2C9284DEC4F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2 %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6D7-B84D-AD94-2C9284DEC4F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2 %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268-4390-AA6A-65A6D33FDAA9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6 %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68-4390-AA6A-65A6D33FDA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Membre du personnel d'ACC</c:v>
                </c:pt>
                <c:pt idx="1">
                  <c:v>En consultant le site Web d'ACC</c:v>
                </c:pt>
                <c:pt idx="2">
                  <c:v>Information envoyée par ACC</c:v>
                </c:pt>
                <c:pt idx="3">
                  <c:v>Bouche-à-oreille</c:v>
                </c:pt>
                <c:pt idx="4">
                  <c:v>Organisation ou événement de vétérans</c:v>
                </c:pt>
                <c:pt idx="5">
                  <c:v>Par l'entremise d'un autre ministère ou bureau du gouvernement</c:v>
                </c:pt>
                <c:pt idx="6">
                  <c:v>Médias sociaux</c:v>
                </c:pt>
                <c:pt idx="7">
                  <c:v>Autre</c:v>
                </c:pt>
                <c:pt idx="8">
                  <c:v>Ne se souvient pas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0.36</c:v>
                </c:pt>
                <c:pt idx="1">
                  <c:v>0.16</c:v>
                </c:pt>
                <c:pt idx="2">
                  <c:v>0.16</c:v>
                </c:pt>
                <c:pt idx="3">
                  <c:v>0.15</c:v>
                </c:pt>
                <c:pt idx="4">
                  <c:v>0.04</c:v>
                </c:pt>
                <c:pt idx="5">
                  <c:v>0.03</c:v>
                </c:pt>
                <c:pt idx="6">
                  <c:v>0.02</c:v>
                </c:pt>
                <c:pt idx="7">
                  <c:v>0.02</c:v>
                </c:pt>
                <c:pt idx="8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F-4737-806B-80CF8E8E3B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9"/>
        <c:axId val="45771008"/>
        <c:axId val="46072960"/>
      </c:barChart>
      <c:catAx>
        <c:axId val="45771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072960"/>
        <c:crosses val="autoZero"/>
        <c:auto val="1"/>
        <c:lblAlgn val="ctr"/>
        <c:lblOffset val="100"/>
        <c:noMultiLvlLbl val="0"/>
      </c:catAx>
      <c:valAx>
        <c:axId val="46072960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577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8056939553247957E-2"/>
          <c:w val="1"/>
          <c:h val="0.777739720168394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16 %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72-F94C-9A99-651EC9A967D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35 %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72-F94C-9A99-651EC9A967D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26 %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A72-F94C-9A99-651EC9A967D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15 %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72-F94C-9A99-651EC9A967D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8 %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A72-F94C-9A99-651EC9A967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Au moins une fois par jour</c:v>
                </c:pt>
                <c:pt idx="1">
                  <c:v>Plusieurs fois par semaine</c:v>
                </c:pt>
                <c:pt idx="2">
                  <c:v>Environ une fois par semaine</c:v>
                </c:pt>
                <c:pt idx="3">
                  <c:v>Environ une fois par mois</c:v>
                </c:pt>
                <c:pt idx="4">
                  <c:v>Moins d'une fois par mois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0.16274509803921566</c:v>
                </c:pt>
                <c:pt idx="1">
                  <c:v>0.34901960784313724</c:v>
                </c:pt>
                <c:pt idx="2">
                  <c:v>0.2627450980392157</c:v>
                </c:pt>
                <c:pt idx="3">
                  <c:v>0.14509803921568629</c:v>
                </c:pt>
                <c:pt idx="4">
                  <c:v>8.039215686274509E-2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93-4BB8-BBF7-84ACE35175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1"/>
        <c:overlap val="-27"/>
        <c:axId val="46137344"/>
        <c:axId val="46140032"/>
      </c:barChart>
      <c:catAx>
        <c:axId val="4613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140032"/>
        <c:crosses val="autoZero"/>
        <c:auto val="1"/>
        <c:lblAlgn val="ctr"/>
        <c:lblOffset val="100"/>
        <c:noMultiLvlLbl val="0"/>
      </c:catAx>
      <c:valAx>
        <c:axId val="4614003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613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6729017139374319E-2"/>
          <c:w val="1"/>
          <c:h val="0.81470070021682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66 %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F4-C642-8355-1F0BE60D1DE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30 %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F4-C642-8355-1F0BE60D1DE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EF4-C642-8355-1F0BE60D1DE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F4-C642-8355-1F0BE60D1D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Messagerie sécurisée dans Mon dossier ACC</c:v>
                </c:pt>
                <c:pt idx="1">
                  <c:v>Téléphone</c:v>
                </c:pt>
                <c:pt idx="2">
                  <c:v>Poste</c:v>
                </c:pt>
                <c:pt idx="3">
                  <c:v>Autre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0.66078431372549018</c:v>
                </c:pt>
                <c:pt idx="1">
                  <c:v>0.29607843137254902</c:v>
                </c:pt>
                <c:pt idx="2">
                  <c:v>1.3725490196078431E-2</c:v>
                </c:pt>
                <c:pt idx="3">
                  <c:v>2.9411764705882349E-2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F-4737-806B-80CF8E8E3B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8"/>
        <c:axId val="45771008"/>
        <c:axId val="46072960"/>
      </c:barChart>
      <c:catAx>
        <c:axId val="45771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072960"/>
        <c:crosses val="autoZero"/>
        <c:auto val="1"/>
        <c:lblAlgn val="ctr"/>
        <c:lblOffset val="100"/>
        <c:noMultiLvlLbl val="0"/>
      </c:catAx>
      <c:valAx>
        <c:axId val="4607296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577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984916668316204"/>
          <c:y val="7.9810706767127981E-2"/>
          <c:w val="0.54519952480320155"/>
          <c:h val="0.9637866219369666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</c:spPr>
          <c:dPt>
            <c:idx val="0"/>
            <c:bubble3D val="0"/>
            <c:spPr>
              <a:solidFill>
                <a:srgbClr val="2F559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FD5-463E-BA53-2D1CEAD719F7}"/>
              </c:ext>
            </c:extLst>
          </c:dPt>
          <c:dPt>
            <c:idx val="1"/>
            <c:bubble3D val="0"/>
            <c:spPr>
              <a:solidFill>
                <a:srgbClr val="CE20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FD5-463E-BA53-2D1CEAD719F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fr-FR"/>
                      <a:t>A utilisé</a:t>
                    </a:r>
                    <a:r>
                      <a:rPr lang="fr-FR" baseline="0"/>
                      <a:t> la messagerie sécurisée</a:t>
                    </a:r>
                    <a:br>
                      <a:rPr lang="fr-FR"/>
                    </a:br>
                    <a:r>
                      <a:rPr lang="fr-FR"/>
                      <a:t>8</a:t>
                    </a:r>
                    <a:r>
                      <a:rPr lang="fr-FR" baseline="0"/>
                      <a:t>2 %</a:t>
                    </a:r>
                    <a:endParaRPr lang="fr-FR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D5-463E-BA53-2D1CEAD719F7}"/>
                </c:ext>
              </c:extLst>
            </c:dLbl>
            <c:dLbl>
              <c:idx val="1"/>
              <c:layout>
                <c:manualLayout>
                  <c:x val="0.14473576719862563"/>
                  <c:y val="0.21091150786561721"/>
                </c:manualLayout>
              </c:layout>
              <c:tx>
                <c:rich>
                  <a:bodyPr/>
                  <a:lstStyle/>
                  <a:p>
                    <a:r>
                      <a:rPr lang="fr-FR"/>
                      <a:t>N’a pas utilisé</a:t>
                    </a:r>
                    <a:r>
                      <a:rPr lang="fr-FR" baseline="0"/>
                      <a:t> la messagerie sécurisée</a:t>
                    </a:r>
                    <a:r>
                      <a:rPr lang="fr-FR"/>
                      <a:t> </a:t>
                    </a:r>
                    <a:br>
                      <a:rPr lang="fr-FR"/>
                    </a:br>
                    <a:r>
                      <a:rPr lang="fr-FR"/>
                      <a:t>17 %</a:t>
                    </a:r>
                    <a:endParaRPr lang="fr-FR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D5-463E-BA53-2D1CEAD719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0.81568627450980391</c:v>
                </c:pt>
                <c:pt idx="1">
                  <c:v>0.17058823529411765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F-4737-806B-80CF8E8E3B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2938803305321017E-2"/>
          <c:w val="1"/>
          <c:h val="0.970375502203176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DA1-4220-BDAC-DB925A97ECC1}"/>
              </c:ext>
            </c:extLst>
          </c:dPt>
          <c:dPt>
            <c:idx val="9"/>
            <c:invertIfNegative val="0"/>
            <c:bubble3D val="0"/>
            <c:spPr>
              <a:solidFill>
                <a:srgbClr val="A4A4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5E0-44FF-BF98-4625B8E75C8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20 %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C9D-474D-BC39-15C871779B8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17 %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C9D-474D-BC39-15C871779B8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16 %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C9D-474D-BC39-15C871779B8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C9D-474D-BC39-15C871779B8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10 %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C9D-474D-BC39-15C871779B8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2 %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C9D-474D-BC39-15C871779B82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4 %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C9D-474D-BC39-15C871779B82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9 %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C9D-474D-BC39-15C871779B82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1 %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A1-4220-BDAC-DB925A97ECC1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17 %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5E0-44FF-BF98-4625B8E75C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1 ou 2 fois</c:v>
                </c:pt>
                <c:pt idx="1">
                  <c:v>3 ou 4 fois</c:v>
                </c:pt>
                <c:pt idx="2">
                  <c:v>5 ou 6 fois</c:v>
                </c:pt>
                <c:pt idx="3">
                  <c:v>7 à 9 fois</c:v>
                </c:pt>
                <c:pt idx="4">
                  <c:v>10 à 14 fois</c:v>
                </c:pt>
                <c:pt idx="5">
                  <c:v>15 à 19 fois</c:v>
                </c:pt>
                <c:pt idx="6">
                  <c:v>20 fois ou plus</c:v>
                </c:pt>
                <c:pt idx="7">
                  <c:v>Autre</c:v>
                </c:pt>
                <c:pt idx="8">
                  <c:v>Ne l'a pas fait au cours de la dernière année</c:v>
                </c:pt>
                <c:pt idx="9">
                  <c:v>Ne sait pas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0.2</c:v>
                </c:pt>
                <c:pt idx="1">
                  <c:v>0.17</c:v>
                </c:pt>
                <c:pt idx="2">
                  <c:v>0.16</c:v>
                </c:pt>
                <c:pt idx="3">
                  <c:v>0.05</c:v>
                </c:pt>
                <c:pt idx="4">
                  <c:v>0.1</c:v>
                </c:pt>
                <c:pt idx="5">
                  <c:v>0.02</c:v>
                </c:pt>
                <c:pt idx="6">
                  <c:v>0.04</c:v>
                </c:pt>
                <c:pt idx="7">
                  <c:v>0.09</c:v>
                </c:pt>
                <c:pt idx="8">
                  <c:v>0.01</c:v>
                </c:pt>
                <c:pt idx="9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93-4BB8-BBF7-84ACE35175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46137344"/>
        <c:axId val="46140032"/>
      </c:barChart>
      <c:catAx>
        <c:axId val="461373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140032"/>
        <c:crosses val="autoZero"/>
        <c:auto val="1"/>
        <c:lblAlgn val="ctr"/>
        <c:lblOffset val="100"/>
        <c:noMultiLvlLbl val="0"/>
      </c:catAx>
      <c:valAx>
        <c:axId val="4614003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4613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8.013733192210544E-2"/>
          <c:w val="1"/>
          <c:h val="0.795659327799537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2F559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53-42EC-89F3-DB20EC432DF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</a:t>
                    </a:r>
                    <a:r>
                      <a:rPr lang="en-US" baseline="0"/>
                      <a:t> 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2CB-7449-93EB-80C502CC49D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30 %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2CB-7449-93EB-80C502CC49D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48 %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53-42EC-89F3-DB20EC432DF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21 %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2CB-7449-93EB-80C502CC49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Moins d'un jour ouvrable</c:v>
                </c:pt>
                <c:pt idx="1">
                  <c:v>Un ou deux jours ouvrables</c:v>
                </c:pt>
                <c:pt idx="2">
                  <c:v>De trois à cinq jours ouvrables</c:v>
                </c:pt>
                <c:pt idx="3">
                  <c:v>Plus de cinq jours ouvrables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1.6826923076923076E-2</c:v>
                </c:pt>
                <c:pt idx="1">
                  <c:v>0.30048076923076922</c:v>
                </c:pt>
                <c:pt idx="2">
                  <c:v>0.47596153846153849</c:v>
                </c:pt>
                <c:pt idx="3">
                  <c:v>0.20673076923076925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93-4BB8-BBF7-84ACE35175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1"/>
        <c:overlap val="-27"/>
        <c:axId val="46137344"/>
        <c:axId val="46140032"/>
      </c:barChart>
      <c:catAx>
        <c:axId val="4613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140032"/>
        <c:crosses val="autoZero"/>
        <c:auto val="1"/>
        <c:lblAlgn val="ctr"/>
        <c:lblOffset val="100"/>
        <c:noMultiLvlLbl val="0"/>
      </c:catAx>
      <c:valAx>
        <c:axId val="4614003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613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984916668316204"/>
          <c:y val="7.9810706767127981E-2"/>
          <c:w val="0.54519952480320155"/>
          <c:h val="0.9637866219369666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</c:spPr>
          <c:dPt>
            <c:idx val="0"/>
            <c:bubble3D val="0"/>
            <c:spPr>
              <a:solidFill>
                <a:srgbClr val="2F559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FD5-463E-BA53-2D1CEAD719F7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FD5-463E-BA53-2D1CEAD719F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Satisfait(e)</a:t>
                    </a:r>
                    <a:br>
                      <a:rPr lang="en-US" baseline="0"/>
                    </a:br>
                    <a:r>
                      <a:rPr lang="en-US"/>
                      <a:t>64 %</a:t>
                    </a:r>
                    <a:endParaRPr lang="en-US" baseline="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D5-463E-BA53-2D1CEAD719F7}"/>
                </c:ext>
              </c:extLst>
            </c:dLbl>
            <c:dLbl>
              <c:idx val="1"/>
              <c:layout>
                <c:manualLayout>
                  <c:x val="0.20723576036354327"/>
                  <c:y val="0.1508553924401803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Insatisfait(e)</a:t>
                    </a:r>
                    <a:br>
                      <a:rPr lang="en-US"/>
                    </a:br>
                    <a:r>
                      <a:rPr lang="en-US"/>
                      <a:t>36</a:t>
                    </a:r>
                    <a:r>
                      <a:rPr lang="en-US" baseline="0"/>
                      <a:t> 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D5-463E-BA53-2D1CEAD719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0.63701923076923073</c:v>
                </c:pt>
                <c:pt idx="1">
                  <c:v>0.36298076923076922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F-4737-806B-80CF8E8E3B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2678513256481122"/>
          <c:w val="0.99381058685361034"/>
          <c:h val="0.76743448821821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7B9-46E6-ADFA-9BE289E4B6B5}"/>
              </c:ext>
            </c:extLst>
          </c:dPt>
          <c:dPt>
            <c:idx val="2"/>
            <c:invertIfNegative val="0"/>
            <c:bubble3D val="0"/>
            <c:spPr>
              <a:solidFill>
                <a:srgbClr val="A4A4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7B9-46E6-ADFA-9BE289E4B6B5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7B9-46E6-ADFA-9BE289E4B6B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32 %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006-4D40-B62D-04CF9C79F21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25 %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7B9-46E6-ADFA-9BE289E4B6B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36 %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B9-46E6-ADFA-9BE289E4B6B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7 %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7B9-46E6-ADFA-9BE289E4B6B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8D51E855-C48D-41B8-8484-BD81740E2C38}" type="VALUE">
                      <a:rPr lang="en-US" smtClean="0"/>
                      <a:pPr/>
                      <a:t>[VALUE]</a:t>
                    </a:fld>
                    <a:endParaRPr lang="en-CA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268-4390-AA6A-65A6D33FDA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Oui</c:v>
                </c:pt>
                <c:pt idx="1">
                  <c:v>Non</c:v>
                </c:pt>
                <c:pt idx="2">
                  <c:v>N'a pas de gestionnaire de cas</c:v>
                </c:pt>
                <c:pt idx="3">
                  <c:v>Ne se souvient pas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0.31971153846153844</c:v>
                </c:pt>
                <c:pt idx="1">
                  <c:v>0.25480769230769229</c:v>
                </c:pt>
                <c:pt idx="2">
                  <c:v>0.35817307692307693</c:v>
                </c:pt>
                <c:pt idx="3">
                  <c:v>6.7307692307692304E-2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F-4737-806B-80CF8E8E3B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45771008"/>
        <c:axId val="46072960"/>
      </c:barChart>
      <c:catAx>
        <c:axId val="45771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072960"/>
        <c:crosses val="autoZero"/>
        <c:auto val="1"/>
        <c:lblAlgn val="ctr"/>
        <c:lblOffset val="100"/>
        <c:noMultiLvlLbl val="0"/>
      </c:catAx>
      <c:valAx>
        <c:axId val="4607296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577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23805542016017"/>
          <c:y val="0.14159529639242968"/>
          <c:w val="0.52992174869622166"/>
          <c:h val="0.8486678716420942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</c:spPr>
          <c:dPt>
            <c:idx val="0"/>
            <c:bubble3D val="0"/>
            <c:spPr>
              <a:solidFill>
                <a:srgbClr val="2F559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FD5-463E-BA53-2D1CEAD719F7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FD5-463E-BA53-2D1CEAD719F7}"/>
              </c:ext>
            </c:extLst>
          </c:dPt>
          <c:dPt>
            <c:idx val="2"/>
            <c:bubble3D val="0"/>
            <c:spPr>
              <a:solidFill>
                <a:srgbClr val="A4A4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59D-4B17-BFB4-0FF68ECFAC7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fr-FR"/>
                      <a:t>Intérêt à communiquer</a:t>
                    </a:r>
                    <a:r>
                      <a:rPr lang="fr-FR" baseline="0"/>
                      <a:t> directement avec le gestionnaire  de cas</a:t>
                    </a:r>
                    <a:br>
                      <a:rPr lang="fr-FR" baseline="0"/>
                    </a:br>
                    <a:r>
                      <a:rPr lang="fr-FR"/>
                      <a:t>91</a:t>
                    </a:r>
                    <a:r>
                      <a:rPr lang="fr-FR" baseline="0"/>
                      <a:t> %</a:t>
                    </a:r>
                    <a:r>
                      <a:rPr lang="fr-FR"/>
                      <a:t> </a:t>
                    </a:r>
                    <a:endParaRPr lang="fr-FR" baseline="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D5-463E-BA53-2D1CEAD719F7}"/>
                </c:ext>
              </c:extLst>
            </c:dLbl>
            <c:dLbl>
              <c:idx val="1"/>
              <c:layout>
                <c:manualLayout>
                  <c:x val="-3.0601483967466758E-3"/>
                  <c:y val="2.996798408311527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rgbClr val="C00000"/>
                        </a:solidFill>
                        <a:latin typeface="Franklin Gothic Book" panose="020B05030201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fr-FR">
                        <a:solidFill>
                          <a:srgbClr val="C00000"/>
                        </a:solidFill>
                      </a:rPr>
                      <a:t>Pas d’intérêt à communiquer</a:t>
                    </a:r>
                    <a:r>
                      <a:rPr lang="fr-FR" baseline="0">
                        <a:solidFill>
                          <a:srgbClr val="C00000"/>
                        </a:solidFill>
                      </a:rPr>
                      <a:t> directement</a:t>
                    </a:r>
                    <a:br>
                      <a:rPr lang="fr-FR">
                        <a:solidFill>
                          <a:srgbClr val="C00000"/>
                        </a:solidFill>
                      </a:rPr>
                    </a:br>
                    <a:r>
                      <a:rPr lang="fr-FR">
                        <a:solidFill>
                          <a:srgbClr val="C00000"/>
                        </a:solidFill>
                      </a:rPr>
                      <a:t>4</a:t>
                    </a:r>
                    <a:r>
                      <a:rPr lang="fr-FR" baseline="0">
                        <a:solidFill>
                          <a:srgbClr val="C00000"/>
                        </a:solidFill>
                      </a:rPr>
                      <a:t> %</a:t>
                    </a:r>
                    <a:endParaRPr lang="fr-FR" dirty="0">
                      <a:solidFill>
                        <a:srgbClr val="C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rgbClr val="C00000"/>
                      </a:solidFill>
                      <a:latin typeface="Franklin Gothic Book" panose="020B05030201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D5-463E-BA53-2D1CEAD719F7}"/>
                </c:ext>
              </c:extLst>
            </c:dLbl>
            <c:dLbl>
              <c:idx val="2"/>
              <c:layout>
                <c:manualLayout>
                  <c:x val="4.5121604864216444E-2"/>
                  <c:y val="2.708567585460427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>
                        <a:solidFill>
                          <a:schemeClr val="tx1"/>
                        </a:solidFill>
                      </a:rPr>
                      <a:t>Ne sait pas</a:t>
                    </a:r>
                  </a:p>
                  <a:p>
                    <a:pPr>
                      <a:defRPr/>
                    </a:pPr>
                    <a:r>
                      <a:rPr lang="en-US"/>
                      <a:t>5</a:t>
                    </a:r>
                    <a:r>
                      <a:rPr lang="en-US" baseline="0"/>
                      <a:t> %</a:t>
                    </a:r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9D-4B17-BFB4-0FF68ECFAC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Don't know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0.9101123595505618</c:v>
                </c:pt>
                <c:pt idx="1">
                  <c:v>3.7453183520599252E-2</c:v>
                </c:pt>
                <c:pt idx="2">
                  <c:v>5.2434456928838954E-2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F-4737-806B-80CF8E8E3B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23805542016017"/>
          <c:y val="0.13047379353586727"/>
          <c:w val="0.50214397395625832"/>
          <c:h val="0.804181860215844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</c:spPr>
          <c:dPt>
            <c:idx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FD5-463E-BA53-2D1CEAD719F7}"/>
              </c:ext>
            </c:extLst>
          </c:dPt>
          <c:dPt>
            <c:idx val="1"/>
            <c:bubble3D val="0"/>
            <c:spPr>
              <a:solidFill>
                <a:srgbClr val="2F559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FD5-463E-BA53-2D1CEAD719F7}"/>
              </c:ext>
            </c:extLst>
          </c:dPt>
          <c:dPt>
            <c:idx val="2"/>
            <c:bubble3D val="0"/>
            <c:spPr>
              <a:solidFill>
                <a:srgbClr val="A4A4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59D-4B17-BFB4-0FF68ECFAC7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fr-FR" baseline="0"/>
                      <a:t>A dû faire un suivi </a:t>
                    </a:r>
                    <a:br>
                      <a:rPr lang="fr-FR" baseline="0"/>
                    </a:br>
                    <a:r>
                      <a:rPr lang="fr-FR" baseline="0"/>
                      <a:t>66 %</a:t>
                    </a:r>
                    <a:endParaRPr lang="fr-FR" baseline="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D5-463E-BA53-2D1CEAD719F7}"/>
                </c:ext>
              </c:extLst>
            </c:dLbl>
            <c:dLbl>
              <c:idx val="1"/>
              <c:layout>
                <c:manualLayout>
                  <c:x val="0.1997176072049861"/>
                  <c:y val="0.13673441150611412"/>
                </c:manualLayout>
              </c:layout>
              <c:tx>
                <c:rich>
                  <a:bodyPr/>
                  <a:lstStyle/>
                  <a:p>
                    <a:r>
                      <a:rPr lang="fr-FR"/>
                      <a:t>N’a</a:t>
                    </a:r>
                    <a:r>
                      <a:rPr lang="fr-FR" baseline="0"/>
                      <a:t> pas eu besoin de faire un suivi</a:t>
                    </a:r>
                    <a:br>
                      <a:rPr lang="fr-FR"/>
                    </a:br>
                    <a:r>
                      <a:rPr lang="fr-FR"/>
                      <a:t>29</a:t>
                    </a:r>
                    <a:r>
                      <a:rPr lang="fr-FR" baseline="0"/>
                      <a:t> %</a:t>
                    </a:r>
                    <a:endParaRPr lang="fr-FR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D5-463E-BA53-2D1CEAD719F7}"/>
                </c:ext>
              </c:extLst>
            </c:dLbl>
            <c:dLbl>
              <c:idx val="2"/>
              <c:layout>
                <c:manualLayout>
                  <c:x val="4.5121604864216444E-2"/>
                  <c:y val="2.708567585460427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>
                        <a:solidFill>
                          <a:schemeClr val="tx1"/>
                        </a:solidFill>
                      </a:rPr>
                      <a:t>Ne sait pas</a:t>
                    </a:r>
                  </a:p>
                  <a:p>
                    <a:pPr>
                      <a:defRPr/>
                    </a:pPr>
                    <a:r>
                      <a:rPr lang="en-US"/>
                      <a:t>5</a:t>
                    </a:r>
                    <a:r>
                      <a:rPr lang="en-US" baseline="0"/>
                      <a:t> % </a:t>
                    </a:r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9D-4B17-BFB4-0FF68ECFAC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Don't know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0.65865384615384615</c:v>
                </c:pt>
                <c:pt idx="1">
                  <c:v>0.28846153846153844</c:v>
                </c:pt>
                <c:pt idx="2">
                  <c:v>5.2884615384615384E-2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F-4737-806B-80CF8E8E3B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373804311701194"/>
          <c:y val="6.7849399088562176E-2"/>
          <c:w val="0.65908840123705148"/>
          <c:h val="0.9104034215697607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A4A4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EB3-400F-9D19-E0E3A60C918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76 %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879-0545-95E0-36AE101528F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58 %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879-0545-95E0-36AE101528F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879-0545-95E0-36AE101528F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B3-400F-9D19-E0E3A60C918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8D51E855-C48D-41B8-8484-BD81740E2C38}" type="VALUE">
                      <a:rPr lang="en-US" smtClean="0"/>
                      <a:pPr/>
                      <a:t>[VALUE]</a:t>
                    </a:fld>
                    <a:endParaRPr lang="en-CA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268-4390-AA6A-65A6D33FDA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Au moyen de la messagerie sécurisée, de nouveau</c:v>
                </c:pt>
                <c:pt idx="1">
                  <c:v>En appelant ACC</c:v>
                </c:pt>
                <c:pt idx="2">
                  <c:v>Autre</c:v>
                </c:pt>
                <c:pt idx="3">
                  <c:v>Ne se souvient pas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0.75912408759124073</c:v>
                </c:pt>
                <c:pt idx="1">
                  <c:v>0.58394160583941601</c:v>
                </c:pt>
                <c:pt idx="2">
                  <c:v>5.1094890510948912E-2</c:v>
                </c:pt>
                <c:pt idx="3">
                  <c:v>7.2992700729927005E-3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F-4737-806B-80CF8E8E3B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9"/>
        <c:axId val="45771008"/>
        <c:axId val="46072960"/>
      </c:barChart>
      <c:catAx>
        <c:axId val="45771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072960"/>
        <c:crosses val="autoZero"/>
        <c:auto val="1"/>
        <c:lblAlgn val="ctr"/>
        <c:lblOffset val="100"/>
        <c:noMultiLvlLbl val="0"/>
      </c:catAx>
      <c:valAx>
        <c:axId val="46072960"/>
        <c:scaling>
          <c:orientation val="minMax"/>
          <c:max val="0.9"/>
          <c:min val="0"/>
        </c:scaling>
        <c:delete val="0"/>
        <c:axPos val="t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577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616050091227265"/>
          <c:y val="1.4466103957345202E-2"/>
          <c:w val="0.43666587397652584"/>
          <c:h val="0.963786621936966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91 %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BA6-8B4E-884D-C0EF6649982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87 %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A6-8B4E-884D-C0EF6649982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82 %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BA6-8B4E-884D-C0EF6649982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82 %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BA6-8B4E-884D-C0EF6649982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78 %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BA6-8B4E-884D-C0EF6649982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73 %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BA6-8B4E-884D-C0EF6649982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66 %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BA6-8B4E-884D-C0EF6649982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57 %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268-4390-AA6A-65A6D33FDAA9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56 %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BA6-8B4E-884D-C0EF6649982D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2 %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BA6-8B4E-884D-C0EF664998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Faire le suivi des demandes</c:v>
                </c:pt>
                <c:pt idx="1">
                  <c:v>Boîte de réception de messages de Mon dossier ACC</c:v>
                </c:pt>
                <c:pt idx="2">
                  <c:v>Présenter une demande pour des prestations et des services</c:v>
                </c:pt>
                <c:pt idx="3">
                  <c:v>Consulter un sommaire des prestations</c:v>
                </c:pt>
                <c:pt idx="4">
                  <c:v>Messagerie sécurisée</c:v>
                </c:pt>
                <c:pt idx="5">
                  <c:v>Télécharger des documents</c:v>
                </c:pt>
                <c:pt idx="6">
                  <c:v>Mettre à jour des renseignements personnels</c:v>
                </c:pt>
                <c:pt idx="7">
                  <c:v>S'inscrire pour recevoir des avis par courriel</c:v>
                </c:pt>
                <c:pt idx="8">
                  <c:v>S'inscrire au dépôt direct/modifier ses renseignements bancaires</c:v>
                </c:pt>
                <c:pt idx="9">
                  <c:v>Autre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0.91</c:v>
                </c:pt>
                <c:pt idx="1">
                  <c:v>0.87</c:v>
                </c:pt>
                <c:pt idx="2">
                  <c:v>0.82</c:v>
                </c:pt>
                <c:pt idx="3">
                  <c:v>0.82</c:v>
                </c:pt>
                <c:pt idx="4">
                  <c:v>0.78</c:v>
                </c:pt>
                <c:pt idx="5">
                  <c:v>0.73</c:v>
                </c:pt>
                <c:pt idx="6">
                  <c:v>0.66</c:v>
                </c:pt>
                <c:pt idx="7">
                  <c:v>0.56999999999999995</c:v>
                </c:pt>
                <c:pt idx="8">
                  <c:v>0.56000000000000005</c:v>
                </c:pt>
                <c:pt idx="9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F-4737-806B-80CF8E8E3B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9"/>
        <c:axId val="45771008"/>
        <c:axId val="46072960"/>
      </c:barChart>
      <c:catAx>
        <c:axId val="45771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072960"/>
        <c:crosses val="autoZero"/>
        <c:auto val="1"/>
        <c:lblAlgn val="ctr"/>
        <c:lblOffset val="100"/>
        <c:noMultiLvlLbl val="0"/>
      </c:catAx>
      <c:valAx>
        <c:axId val="46072960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577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23805542016017"/>
          <c:y val="6.5969076967805435E-2"/>
          <c:w val="0.55631063469918696"/>
          <c:h val="0.8909295824970313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</c:spPr>
          <c:dPt>
            <c:idx val="0"/>
            <c:bubble3D val="0"/>
            <c:spPr>
              <a:solidFill>
                <a:srgbClr val="CE111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FD5-463E-BA53-2D1CEAD719F7}"/>
              </c:ext>
            </c:extLst>
          </c:dPt>
          <c:dPt>
            <c:idx val="1"/>
            <c:bubble3D val="0"/>
            <c:spPr>
              <a:solidFill>
                <a:srgbClr val="2F559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FD5-463E-BA53-2D1CEAD719F7}"/>
              </c:ext>
            </c:extLst>
          </c:dPt>
          <c:dPt>
            <c:idx val="2"/>
            <c:bubble3D val="0"/>
            <c:spPr>
              <a:solidFill>
                <a:srgbClr val="2F559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59D-4B17-BFB4-0FF68ECFAC7F}"/>
              </c:ext>
            </c:extLst>
          </c:dPt>
          <c:dLbls>
            <c:dLbl>
              <c:idx val="0"/>
              <c:layout>
                <c:manualLayout>
                  <c:x val="-9.3724289837676195E-2"/>
                  <c:y val="0.1099755502078932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fr-FR"/>
                      <a:t>Oui, éprouvé des difficultés</a:t>
                    </a:r>
                    <a:br>
                      <a:rPr lang="fr-FR" baseline="0"/>
                    </a:br>
                    <a:r>
                      <a:rPr lang="fr-FR" baseline="0"/>
                      <a:t>9 %</a:t>
                    </a:r>
                    <a:endParaRPr lang="fr-FR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Franklin Gothic Book" panose="020B05030201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876387152626076"/>
                      <c:h val="0.251824276752030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FD5-463E-BA53-2D1CEAD719F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fr-FR"/>
                      <a:t>Non, pas</a:t>
                    </a:r>
                    <a:r>
                      <a:rPr lang="fr-FR" baseline="0"/>
                      <a:t> éprouvé de difficultés</a:t>
                    </a:r>
                    <a:br>
                      <a:rPr lang="fr-FR"/>
                    </a:br>
                    <a:r>
                      <a:rPr lang="fr-FR"/>
                      <a:t>89</a:t>
                    </a:r>
                    <a:r>
                      <a:rPr lang="fr-FR" baseline="0"/>
                      <a:t> %</a:t>
                    </a:r>
                    <a:endParaRPr lang="fr-FR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D5-463E-BA53-2D1CEAD719F7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>
                        <a:solidFill>
                          <a:schemeClr val="tx1"/>
                        </a:solidFill>
                      </a:rPr>
                      <a:t>Don’t Know</a:t>
                    </a:r>
                  </a:p>
                  <a:p>
                    <a:pPr>
                      <a:defRPr/>
                    </a:pPr>
                    <a:fld id="{AC0BCC87-0F3A-4D48-B288-E97664F5FE3E}" type="VALUE">
                      <a:rPr lang="en-US" smtClean="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[VALUE]</a:t>
                    </a:fld>
                    <a:endParaRPr lang="en-CA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59D-4B17-BFB4-0FF68ECFAC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9.1346153846153827E-2</c:v>
                </c:pt>
                <c:pt idx="1">
                  <c:v>0.88942307692307698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F-4737-806B-80CF8E8E3B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766842200636484"/>
          <c:y val="3.4484890518875037E-2"/>
          <c:w val="0.70233157799363521"/>
          <c:h val="0.93709502842551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A4A4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0D4-4C02-8F50-42DEA1D789DF}"/>
              </c:ext>
            </c:extLst>
          </c:dPt>
          <c:dPt>
            <c:idx val="5"/>
            <c:invertIfNegative val="0"/>
            <c:bubble3D val="0"/>
            <c:spPr>
              <a:solidFill>
                <a:srgbClr val="A4A4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C06-486A-8DC7-DBFE8AA4D0F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61 %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36B-D048-B9DA-5B53554682F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45 %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36B-D048-B9DA-5B53554682F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13 %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36B-D048-B9DA-5B53554682F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47 %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D4-4C02-8F50-42DEA1D789DF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8D51E855-C48D-41B8-8484-BD81740E2C38}" type="VALUE">
                      <a:rPr lang="en-US" smtClean="0"/>
                      <a:pPr/>
                      <a:t>[VALUE]</a:t>
                    </a:fld>
                    <a:endParaRPr lang="en-CA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268-4390-AA6A-65A6D33FDA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Trop long</c:v>
                </c:pt>
                <c:pt idx="1">
                  <c:v>Problème non résolu</c:v>
                </c:pt>
                <c:pt idx="2">
                  <c:v>Reçu un appel de suivi et non une réponse par messagerie sécurisée </c:v>
                </c:pt>
                <c:pt idx="3">
                  <c:v>Autre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0.60526315789473684</c:v>
                </c:pt>
                <c:pt idx="1">
                  <c:v>0.44736842105263158</c:v>
                </c:pt>
                <c:pt idx="2">
                  <c:v>0.13157894736842105</c:v>
                </c:pt>
                <c:pt idx="3">
                  <c:v>0.47368421052631576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F-4737-806B-80CF8E8E3B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9"/>
        <c:axId val="45771008"/>
        <c:axId val="46072960"/>
      </c:barChart>
      <c:catAx>
        <c:axId val="45771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072960"/>
        <c:crosses val="autoZero"/>
        <c:auto val="1"/>
        <c:lblAlgn val="ctr"/>
        <c:lblOffset val="100"/>
        <c:noMultiLvlLbl val="0"/>
      </c:catAx>
      <c:valAx>
        <c:axId val="46072960"/>
        <c:scaling>
          <c:orientation val="minMax"/>
          <c:max val="0.8"/>
        </c:scaling>
        <c:delete val="0"/>
        <c:axPos val="t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577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013888888888887E-2"/>
          <c:y val="0"/>
          <c:w val="0.9614583333333333"/>
          <c:h val="0.770961460788075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7B4-4AFF-B018-C0894D444723}"/>
              </c:ext>
            </c:extLst>
          </c:dPt>
          <c:dPt>
            <c:idx val="2"/>
            <c:invertIfNegative val="0"/>
            <c:bubble3D val="0"/>
            <c:spPr>
              <a:solidFill>
                <a:srgbClr val="A4A4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7B4-4AFF-B018-C0894D444723}"/>
              </c:ext>
            </c:extLst>
          </c:dPt>
          <c:dPt>
            <c:idx val="3"/>
            <c:invertIfNegative val="0"/>
            <c:bubble3D val="0"/>
            <c:spPr>
              <a:solidFill>
                <a:srgbClr val="CE20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AB9-497F-8BBF-A0A54BE5AAA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058-4C24-9111-FD338BD9BC8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26 %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415-104F-9B5B-9305E20628F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30 %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B4-4AFF-B018-C0894D44472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21 %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7B4-4AFF-B018-C0894D44472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15 %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B9-497F-8BBF-A0A54BE5AAA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8 %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58-4C24-9111-FD338BD9BC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Très satisfait(e)</c:v>
                </c:pt>
                <c:pt idx="1">
                  <c:v>Plutôt satisfait(e)</c:v>
                </c:pt>
                <c:pt idx="2">
                  <c:v>Ni satisfait(e) ni insatisfait(e)</c:v>
                </c:pt>
                <c:pt idx="3">
                  <c:v>Plutôt insatisfait(e)</c:v>
                </c:pt>
                <c:pt idx="4">
                  <c:v>Très insatisfait(e)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0.25961538461538464</c:v>
                </c:pt>
                <c:pt idx="1">
                  <c:v>0.29567307692307693</c:v>
                </c:pt>
                <c:pt idx="2">
                  <c:v>0.20673076923076925</c:v>
                </c:pt>
                <c:pt idx="3">
                  <c:v>0.15384615384615385</c:v>
                </c:pt>
                <c:pt idx="4">
                  <c:v>8.4134615384615377E-2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47-40B1-B383-11F1106F659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7544064"/>
        <c:axId val="57571584"/>
      </c:barChart>
      <c:catAx>
        <c:axId val="5754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7571584"/>
        <c:crosses val="autoZero"/>
        <c:auto val="1"/>
        <c:lblAlgn val="ctr"/>
        <c:lblOffset val="100"/>
        <c:noMultiLvlLbl val="0"/>
      </c:catAx>
      <c:valAx>
        <c:axId val="57571584"/>
        <c:scaling>
          <c:orientation val="minMax"/>
          <c:max val="0.45"/>
          <c:min val="0"/>
        </c:scaling>
        <c:delete val="0"/>
        <c:axPos val="l"/>
        <c:numFmt formatCode="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7544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23805542016017"/>
          <c:y val="9.933358553749258E-2"/>
          <c:w val="0.55631063469918696"/>
          <c:h val="0.8909295824970313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</c:spPr>
          <c:dPt>
            <c:idx val="0"/>
            <c:bubble3D val="0"/>
            <c:spPr>
              <a:solidFill>
                <a:srgbClr val="2F559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FD5-463E-BA53-2D1CEAD719F7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FD5-463E-BA53-2D1CEAD719F7}"/>
              </c:ext>
            </c:extLst>
          </c:dPt>
          <c:dPt>
            <c:idx val="2"/>
            <c:bubble3D val="0"/>
            <c:spPr>
              <a:solidFill>
                <a:srgbClr val="A4A4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59D-4B17-BFB4-0FF68ECFAC7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fr-FR"/>
                      <a:t>Connaît la section des nouvelles et</a:t>
                    </a:r>
                    <a:r>
                      <a:rPr lang="fr-FR" baseline="0"/>
                      <a:t> des notifications</a:t>
                    </a:r>
                    <a:br>
                      <a:rPr lang="fr-FR" baseline="0"/>
                    </a:br>
                    <a:r>
                      <a:rPr lang="fr-FR" baseline="0"/>
                      <a:t>87 %</a:t>
                    </a:r>
                    <a:endParaRPr lang="fr-FR" baseline="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D5-463E-BA53-2D1CEAD719F7}"/>
                </c:ext>
              </c:extLst>
            </c:dLbl>
            <c:dLbl>
              <c:idx val="1"/>
              <c:layout>
                <c:manualLayout>
                  <c:x val="0.11506855696975536"/>
                  <c:y val="0.1830855077184981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Ne connaît pas</a:t>
                    </a:r>
                    <a:br>
                      <a:rPr lang="en-US"/>
                    </a:br>
                    <a:r>
                      <a:rPr lang="en-US"/>
                      <a:t>10</a:t>
                    </a:r>
                    <a:r>
                      <a:rPr lang="en-US" baseline="0"/>
                      <a:t> 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D5-463E-BA53-2D1CEAD719F7}"/>
                </c:ext>
              </c:extLst>
            </c:dLbl>
            <c:dLbl>
              <c:idx val="2"/>
              <c:layout>
                <c:manualLayout>
                  <c:x val="2.2024931974526197E-2"/>
                  <c:y val="7.254372414469512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>
                        <a:solidFill>
                          <a:schemeClr val="tx1"/>
                        </a:solidFill>
                      </a:rPr>
                      <a:t>Ne sait pas</a:t>
                    </a:r>
                  </a:p>
                  <a:p>
                    <a:pPr>
                      <a:defRPr/>
                    </a:pPr>
                    <a:r>
                      <a:rPr lang="en-US"/>
                      <a:t>3</a:t>
                    </a:r>
                    <a:r>
                      <a:rPr lang="en-US" baseline="0"/>
                      <a:t> %</a:t>
                    </a:r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9D-4B17-BFB4-0FF68ECFAC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Don't know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0.87254901960784315</c:v>
                </c:pt>
                <c:pt idx="1">
                  <c:v>0.1</c:v>
                </c:pt>
                <c:pt idx="2">
                  <c:v>2.7450980392156862E-2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F-4737-806B-80CF8E8E3B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013888888888887E-2"/>
          <c:y val="5.0421272074194702E-2"/>
          <c:w val="0.9614583333333333"/>
          <c:h val="0.802749962463762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7B4-4AFF-B018-C0894D444723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7B4-4AFF-B018-C0894D444723}"/>
              </c:ext>
            </c:extLst>
          </c:dPt>
          <c:dPt>
            <c:idx val="3"/>
            <c:invertIfNegative val="0"/>
            <c:bubble3D val="0"/>
            <c:spPr>
              <a:solidFill>
                <a:srgbClr val="CE20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AB9-497F-8BBF-A0A54BE5AAA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058-4C24-9111-FD338BD9BC8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33 %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6C9-4742-92AF-6278D758A55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55 %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B4-4AFF-B018-C0894D44472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7 %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7B4-4AFF-B018-C0894D4447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Très efficace</c:v>
                </c:pt>
                <c:pt idx="1">
                  <c:v>Plutôt efficace</c:v>
                </c:pt>
                <c:pt idx="2">
                  <c:v>Pas du tout efficace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0.3258426966292135</c:v>
                </c:pt>
                <c:pt idx="1">
                  <c:v>0.54831460674157306</c:v>
                </c:pt>
                <c:pt idx="2">
                  <c:v>7.415730337078652E-2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47-40B1-B383-11F1106F659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7544064"/>
        <c:axId val="57571584"/>
      </c:barChart>
      <c:catAx>
        <c:axId val="5754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7571584"/>
        <c:crosses val="autoZero"/>
        <c:auto val="1"/>
        <c:lblAlgn val="ctr"/>
        <c:lblOffset val="100"/>
        <c:noMultiLvlLbl val="0"/>
      </c:catAx>
      <c:valAx>
        <c:axId val="57571584"/>
        <c:scaling>
          <c:orientation val="minMax"/>
          <c:max val="0.60000000000000009"/>
          <c:min val="0"/>
        </c:scaling>
        <c:delete val="0"/>
        <c:axPos val="l"/>
        <c:numFmt formatCode="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7544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660378721976197"/>
          <c:y val="3.448489051887503E-2"/>
          <c:w val="0.66339621278023808"/>
          <c:h val="0.93709502842551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A4A4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C06-486A-8DC7-DBFE8AA4D0F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88 %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F41-0A4F-BC6C-2814F09C7C4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86 %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41-0A4F-BC6C-2814F09C7C4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78 %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F41-0A4F-BC6C-2814F09C7C4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53 %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F41-0A4F-BC6C-2814F09C7C4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22 %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F41-0A4F-BC6C-2814F09C7C4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5 %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06-486A-8DC7-DBFE8AA4D0F9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8D51E855-C48D-41B8-8484-BD81740E2C38}" type="VALUE">
                      <a:rPr lang="en-US" smtClean="0"/>
                      <a:pPr/>
                      <a:t>[VALUE]</a:t>
                    </a:fld>
                    <a:endParaRPr lang="en-CA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268-4390-AA6A-65A6D33FDA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Changements apportés aux avantages</c:v>
                </c:pt>
                <c:pt idx="1">
                  <c:v>Nouveaux taux des prestations</c:v>
                </c:pt>
                <c:pt idx="2">
                  <c:v>Nouvelles caractéristiques de Mon dossier ACC</c:v>
                </c:pt>
                <c:pt idx="3">
                  <c:v>Santé mentale</c:v>
                </c:pt>
                <c:pt idx="4">
                  <c:v>Événements commémoratifs</c:v>
                </c:pt>
                <c:pt idx="5">
                  <c:v>Autre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0.88314606741573032</c:v>
                </c:pt>
                <c:pt idx="1">
                  <c:v>0.85842696629213489</c:v>
                </c:pt>
                <c:pt idx="2">
                  <c:v>0.7820224719101122</c:v>
                </c:pt>
                <c:pt idx="3">
                  <c:v>0.53483146067415732</c:v>
                </c:pt>
                <c:pt idx="4">
                  <c:v>0.2179775280898876</c:v>
                </c:pt>
                <c:pt idx="5">
                  <c:v>5.3932584269662923E-2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F-4737-806B-80CF8E8E3B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9"/>
        <c:axId val="45771008"/>
        <c:axId val="46072960"/>
      </c:barChart>
      <c:catAx>
        <c:axId val="45771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072960"/>
        <c:crosses val="autoZero"/>
        <c:auto val="1"/>
        <c:lblAlgn val="ctr"/>
        <c:lblOffset val="100"/>
        <c:noMultiLvlLbl val="0"/>
      </c:catAx>
      <c:valAx>
        <c:axId val="46072960"/>
        <c:scaling>
          <c:orientation val="minMax"/>
          <c:max val="1"/>
        </c:scaling>
        <c:delete val="0"/>
        <c:axPos val="t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577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013888888888887E-2"/>
          <c:y val="5.0421272074194702E-2"/>
          <c:w val="0.9614583333333333"/>
          <c:h val="0.871506242564937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7B4-4AFF-B018-C0894D444723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7B4-4AFF-B018-C0894D444723}"/>
              </c:ext>
            </c:extLst>
          </c:dPt>
          <c:dPt>
            <c:idx val="3"/>
            <c:invertIfNegative val="0"/>
            <c:bubble3D val="0"/>
            <c:spPr>
              <a:solidFill>
                <a:srgbClr val="A4A4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AB9-497F-8BBF-A0A54BE5AAA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058-4C24-9111-FD338BD9BC8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66 %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617-1945-AC9A-CE081E3C072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23 %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B4-4AFF-B018-C0894D44472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9 %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7B4-4AFF-B018-C0894D44472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B9-497F-8BBF-A0A54BE5AA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Oui</c:v>
                </c:pt>
                <c:pt idx="1">
                  <c:v>Peut-être</c:v>
                </c:pt>
                <c:pt idx="2">
                  <c:v>Non</c:v>
                </c:pt>
                <c:pt idx="3">
                  <c:v>Ne sait pas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0.65686274509803921</c:v>
                </c:pt>
                <c:pt idx="1">
                  <c:v>0.23137254901960783</c:v>
                </c:pt>
                <c:pt idx="2">
                  <c:v>9.2156862745098045E-2</c:v>
                </c:pt>
                <c:pt idx="3">
                  <c:v>1.9607843137254902E-2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47-40B1-B383-11F1106F659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7544064"/>
        <c:axId val="57571584"/>
      </c:barChart>
      <c:catAx>
        <c:axId val="5754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7571584"/>
        <c:crosses val="autoZero"/>
        <c:auto val="1"/>
        <c:lblAlgn val="ctr"/>
        <c:lblOffset val="100"/>
        <c:noMultiLvlLbl val="0"/>
      </c:catAx>
      <c:valAx>
        <c:axId val="57571584"/>
        <c:scaling>
          <c:orientation val="minMax"/>
          <c:max val="0.70000000000000007"/>
          <c:min val="0"/>
        </c:scaling>
        <c:delete val="0"/>
        <c:axPos val="l"/>
        <c:numFmt formatCode="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7544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929799186145757"/>
          <c:y val="3.4484890518875037E-2"/>
          <c:w val="0.5007020081385426"/>
          <c:h val="0.93709502842551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A4A4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0D4-4C02-8F50-42DEA1D789DF}"/>
              </c:ext>
            </c:extLst>
          </c:dPt>
          <c:dPt>
            <c:idx val="4"/>
            <c:invertIfNegative val="0"/>
            <c:bubble3D val="0"/>
            <c:spPr>
              <a:solidFill>
                <a:srgbClr val="61616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CF1-42FF-847D-CD115D954E6C}"/>
              </c:ext>
            </c:extLst>
          </c:dPt>
          <c:dPt>
            <c:idx val="5"/>
            <c:invertIfNegative val="0"/>
            <c:bubble3D val="0"/>
            <c:spPr>
              <a:solidFill>
                <a:srgbClr val="A4A4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C06-486A-8DC7-DBFE8AA4D0F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74 %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6AC-D84D-853F-2E78D29FDE7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45 %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6AC-D84D-853F-2E78D29FDE7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42 %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6AC-D84D-853F-2E78D29FDE7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10 %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D4-4C02-8F50-42DEA1D789D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12 %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F1-42FF-847D-CD115D954E6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8D51E855-C48D-41B8-8484-BD81740E2C38}" type="VALUE">
                      <a:rPr lang="en-US" smtClean="0"/>
                      <a:pPr/>
                      <a:t>[VALUE]</a:t>
                    </a:fld>
                    <a:endParaRPr lang="en-CA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268-4390-AA6A-65A6D33FDA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Un gestionnaire de cas</c:v>
                </c:pt>
                <c:pt idx="1">
                  <c:v>Réseau national des centres d'appels </c:v>
                </c:pt>
                <c:pt idx="2">
                  <c:v>Bureau des services juridiques de pensions</c:v>
                </c:pt>
                <c:pt idx="3">
                  <c:v>Autre</c:v>
                </c:pt>
                <c:pt idx="4">
                  <c:v>Ne sait pas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0.74313725490196081</c:v>
                </c:pt>
                <c:pt idx="1">
                  <c:v>0.45490196078431372</c:v>
                </c:pt>
                <c:pt idx="2">
                  <c:v>0.42352941176470588</c:v>
                </c:pt>
                <c:pt idx="3">
                  <c:v>0.10196078431372549</c:v>
                </c:pt>
                <c:pt idx="4">
                  <c:v>0.12352941176470589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F-4737-806B-80CF8E8E3B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9"/>
        <c:axId val="45771008"/>
        <c:axId val="46072960"/>
      </c:barChart>
      <c:catAx>
        <c:axId val="45771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072960"/>
        <c:crosses val="autoZero"/>
        <c:auto val="1"/>
        <c:lblAlgn val="ctr"/>
        <c:lblOffset val="100"/>
        <c:noMultiLvlLbl val="0"/>
      </c:catAx>
      <c:valAx>
        <c:axId val="46072960"/>
        <c:scaling>
          <c:orientation val="minMax"/>
          <c:max val="1"/>
        </c:scaling>
        <c:delete val="0"/>
        <c:axPos val="t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577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685110926825134"/>
          <c:y val="3.4484890518875037E-2"/>
          <c:w val="0.54314889073174866"/>
          <c:h val="0.93709502842551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A4A4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CF1-42FF-847D-CD115D954E6C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C06-486A-8DC7-DBFE8AA4D0F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74 %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5E5-6840-B0C4-9B814121CE7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74</a:t>
                    </a:r>
                    <a:r>
                      <a:rPr lang="en-US" baseline="0"/>
                      <a:t> 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5E5-6840-B0C4-9B814121CE7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72</a:t>
                    </a:r>
                    <a:r>
                      <a:rPr lang="en-US" baseline="0"/>
                      <a:t> 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5E5-6840-B0C4-9B814121CE7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71 %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5E5-6840-B0C4-9B814121CE7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3 %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F1-42FF-847D-CD115D954E6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8 %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06-486A-8DC7-DBFE8AA4D0F9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8D51E855-C48D-41B8-8484-BD81740E2C38}" type="VALUE">
                      <a:rPr lang="en-US" smtClean="0"/>
                      <a:pPr/>
                      <a:t>[VALUE]</a:t>
                    </a:fld>
                    <a:endParaRPr lang="en-CA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268-4390-AA6A-65A6D33FDA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Remplir un formulaire à l'avance pour définir les sujets à aborder</c:v>
                </c:pt>
                <c:pt idx="1">
                  <c:v>Aiguillage au sein d'ACC</c:v>
                </c:pt>
                <c:pt idx="2">
                  <c:v>Télécharger des documents</c:v>
                </c:pt>
                <c:pt idx="3">
                  <c:v>Compte rendu de la conversation en ligne acheminé par courriel </c:v>
                </c:pt>
                <c:pt idx="4">
                  <c:v>Autre</c:v>
                </c:pt>
                <c:pt idx="5">
                  <c:v>Aucune de ces réponses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0.73725490196078436</c:v>
                </c:pt>
                <c:pt idx="1">
                  <c:v>0.73529411764705888</c:v>
                </c:pt>
                <c:pt idx="2">
                  <c:v>0.72156862745098038</c:v>
                </c:pt>
                <c:pt idx="3">
                  <c:v>0.70980392156862748</c:v>
                </c:pt>
                <c:pt idx="4">
                  <c:v>3.3333333333333333E-2</c:v>
                </c:pt>
                <c:pt idx="5">
                  <c:v>7.8431372549019607E-2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F-4737-806B-80CF8E8E3B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7"/>
        <c:overlap val="19"/>
        <c:axId val="45771008"/>
        <c:axId val="46072960"/>
      </c:barChart>
      <c:catAx>
        <c:axId val="45771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072960"/>
        <c:crosses val="autoZero"/>
        <c:auto val="1"/>
        <c:lblAlgn val="ctr"/>
        <c:lblOffset val="100"/>
        <c:noMultiLvlLbl val="0"/>
      </c:catAx>
      <c:valAx>
        <c:axId val="46072960"/>
        <c:scaling>
          <c:orientation val="minMax"/>
          <c:max val="0.9"/>
          <c:min val="0"/>
        </c:scaling>
        <c:delete val="0"/>
        <c:axPos val="t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577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013888888888887E-2"/>
          <c:y val="5.0421272074194702E-2"/>
          <c:w val="0.9614583333333333"/>
          <c:h val="0.807333714470508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7B4-4AFF-B018-C0894D444723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7B4-4AFF-B018-C0894D444723}"/>
              </c:ext>
            </c:extLst>
          </c:dPt>
          <c:dPt>
            <c:idx val="3"/>
            <c:invertIfNegative val="0"/>
            <c:bubble3D val="0"/>
            <c:spPr>
              <a:solidFill>
                <a:srgbClr val="A4A4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AB9-497F-8BBF-A0A54BE5AAA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058-4C24-9111-FD338BD9BC8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86 %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A5F-4841-B7C7-9C243657416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B4-4AFF-B018-C0894D44472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6 %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7B4-4AFF-B018-C0894D44472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B9-497F-8BBF-A0A54BE5AA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Inscrit(e) pour recevoir les avis par courriel</c:v>
                </c:pt>
                <c:pt idx="1">
                  <c:v>Non, mais est au courant que le service existe</c:v>
                </c:pt>
                <c:pt idx="2">
                  <c:v>Non, et n'était pas au courant que le service existait </c:v>
                </c:pt>
                <c:pt idx="3">
                  <c:v>Ne sait pas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0.86078431372549025</c:v>
                </c:pt>
                <c:pt idx="1">
                  <c:v>3.7254901960784313E-2</c:v>
                </c:pt>
                <c:pt idx="2">
                  <c:v>6.2745098039215685E-2</c:v>
                </c:pt>
                <c:pt idx="3">
                  <c:v>3.9215686274509803E-2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47-40B1-B383-11F1106F659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7544064"/>
        <c:axId val="57571584"/>
      </c:barChart>
      <c:catAx>
        <c:axId val="5754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7571584"/>
        <c:crosses val="autoZero"/>
        <c:auto val="1"/>
        <c:lblAlgn val="ctr"/>
        <c:lblOffset val="100"/>
        <c:noMultiLvlLbl val="0"/>
      </c:catAx>
      <c:valAx>
        <c:axId val="57571584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7544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8.013733192210544E-2"/>
          <c:w val="1"/>
          <c:h val="0.795659327799537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A4A4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53-42EC-89F3-DB20EC432DF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57 %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EC9-9F48-8739-8DD303E0C02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41 %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EC9-9F48-8739-8DD303E0C02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53-42EC-89F3-DB20EC432D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CléGC</c:v>
                </c:pt>
                <c:pt idx="1">
                  <c:v>SecureKey</c:v>
                </c:pt>
                <c:pt idx="2">
                  <c:v>Ne se souvient pas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0.56999999999999995</c:v>
                </c:pt>
                <c:pt idx="1">
                  <c:v>0.41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93-4BB8-BBF7-84ACE35175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1"/>
        <c:overlap val="-27"/>
        <c:axId val="46137344"/>
        <c:axId val="46140032"/>
      </c:barChart>
      <c:catAx>
        <c:axId val="4613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140032"/>
        <c:crosses val="autoZero"/>
        <c:auto val="1"/>
        <c:lblAlgn val="ctr"/>
        <c:lblOffset val="100"/>
        <c:noMultiLvlLbl val="0"/>
      </c:catAx>
      <c:valAx>
        <c:axId val="4614003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613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722222222222224E-4"/>
          <c:y val="0"/>
          <c:w val="0.99965277777777772"/>
          <c:h val="0.86692249246545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7B4-4AFF-B018-C0894D444723}"/>
              </c:ext>
            </c:extLst>
          </c:dPt>
          <c:dPt>
            <c:idx val="2"/>
            <c:invertIfNegative val="0"/>
            <c:bubble3D val="0"/>
            <c:spPr>
              <a:solidFill>
                <a:srgbClr val="A4A4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7B4-4AFF-B018-C0894D444723}"/>
              </c:ext>
            </c:extLst>
          </c:dPt>
          <c:dPt>
            <c:idx val="3"/>
            <c:invertIfNegative val="0"/>
            <c:bubble3D val="0"/>
            <c:spPr>
              <a:solidFill>
                <a:srgbClr val="CE20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AB9-497F-8BBF-A0A54BE5AAA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058-4C24-9111-FD338BD9BC83}"/>
              </c:ext>
            </c:extLst>
          </c:dPt>
          <c:dPt>
            <c:idx val="5"/>
            <c:invertIfNegative val="0"/>
            <c:bubble3D val="0"/>
            <c:spPr>
              <a:solidFill>
                <a:srgbClr val="61616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CD1-406F-8888-6AB8DCEDFD0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51 %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593-D644-B8C9-1777141B8B3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19 %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B4-4AFF-B018-C0894D44472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13 %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7B4-4AFF-B018-C0894D44472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B9-497F-8BBF-A0A54BE5AAA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&lt;1 %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58-4C24-9111-FD338BD9BC8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14 %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D1-406F-8888-6AB8DCEDFD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Très facile</c:v>
                </c:pt>
                <c:pt idx="1">
                  <c:v>Plutôt facile</c:v>
                </c:pt>
                <c:pt idx="2">
                  <c:v>Ni facile ni difficile</c:v>
                </c:pt>
                <c:pt idx="3">
                  <c:v>Plutôt difficile</c:v>
                </c:pt>
                <c:pt idx="4">
                  <c:v>Très difficile</c:v>
                </c:pt>
                <c:pt idx="5">
                  <c:v>Ne se souvient pas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0.51025056947608205</c:v>
                </c:pt>
                <c:pt idx="1">
                  <c:v>0.18906605922551253</c:v>
                </c:pt>
                <c:pt idx="2">
                  <c:v>0.12528473804100229</c:v>
                </c:pt>
                <c:pt idx="3">
                  <c:v>2.9612756264236904E-2</c:v>
                </c:pt>
                <c:pt idx="4">
                  <c:v>4.5558086560364463E-3</c:v>
                </c:pt>
                <c:pt idx="5">
                  <c:v>0.14123006833712984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47-40B1-B383-11F1106F659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7544064"/>
        <c:axId val="57571584"/>
      </c:barChart>
      <c:catAx>
        <c:axId val="5754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7571584"/>
        <c:crosses val="autoZero"/>
        <c:auto val="1"/>
        <c:lblAlgn val="ctr"/>
        <c:lblOffset val="100"/>
        <c:noMultiLvlLbl val="0"/>
      </c:catAx>
      <c:valAx>
        <c:axId val="57571584"/>
        <c:scaling>
          <c:orientation val="minMax"/>
          <c:max val="0.60000000000000009"/>
          <c:min val="0"/>
        </c:scaling>
        <c:delete val="0"/>
        <c:axPos val="l"/>
        <c:numFmt formatCode="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7544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722222222222224E-4"/>
          <c:y val="3.1059823000934416E-2"/>
          <c:w val="0.99965277777777772"/>
          <c:h val="0.882452370425248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7B4-4AFF-B018-C0894D444723}"/>
              </c:ext>
            </c:extLst>
          </c:dPt>
          <c:dPt>
            <c:idx val="2"/>
            <c:invertIfNegative val="0"/>
            <c:bubble3D val="0"/>
            <c:spPr>
              <a:solidFill>
                <a:srgbClr val="CE111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7B4-4AFF-B018-C0894D444723}"/>
              </c:ext>
            </c:extLst>
          </c:dPt>
          <c:dPt>
            <c:idx val="3"/>
            <c:invertIfNegative val="0"/>
            <c:bubble3D val="0"/>
            <c:spPr>
              <a:solidFill>
                <a:srgbClr val="CE20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AB9-497F-8BBF-A0A54BE5AAA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058-4C24-9111-FD338BD9BC83}"/>
              </c:ext>
            </c:extLst>
          </c:dPt>
          <c:dPt>
            <c:idx val="5"/>
            <c:invertIfNegative val="0"/>
            <c:bubble3D val="0"/>
            <c:spPr>
              <a:solidFill>
                <a:srgbClr val="61616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CD1-406F-8888-6AB8DCEDFD0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65 %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332-444B-A437-0EC1A1094F4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32 %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B4-4AFF-B018-C0894D44472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7B4-4AFF-B018-C0894D44472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&lt;1%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58-4C24-9111-FD338BD9BC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Très utile</c:v>
                </c:pt>
                <c:pt idx="1">
                  <c:v>Plutôt utile</c:v>
                </c:pt>
                <c:pt idx="2">
                  <c:v>Pas du tout utile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0.64920273348519364</c:v>
                </c:pt>
                <c:pt idx="1">
                  <c:v>0.31890660592255127</c:v>
                </c:pt>
                <c:pt idx="2">
                  <c:v>2.0501138952164009E-2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47-40B1-B383-11F1106F659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7544064"/>
        <c:axId val="57571584"/>
      </c:barChart>
      <c:catAx>
        <c:axId val="5754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7571584"/>
        <c:crosses val="autoZero"/>
        <c:auto val="1"/>
        <c:lblAlgn val="ctr"/>
        <c:lblOffset val="100"/>
        <c:noMultiLvlLbl val="0"/>
      </c:catAx>
      <c:valAx>
        <c:axId val="57571584"/>
        <c:scaling>
          <c:orientation val="minMax"/>
          <c:max val="0.8"/>
          <c:min val="0"/>
        </c:scaling>
        <c:delete val="0"/>
        <c:axPos val="l"/>
        <c:numFmt formatCode="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7544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85266533706847"/>
          <c:y val="3.4484890518875037E-2"/>
          <c:w val="0.68147334662931525"/>
          <c:h val="0.93709502842551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A4A4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0D4-4C02-8F50-42DEA1D789DF}"/>
              </c:ext>
            </c:extLst>
          </c:dPt>
          <c:dPt>
            <c:idx val="4"/>
            <c:invertIfNegative val="0"/>
            <c:bubble3D val="0"/>
            <c:spPr>
              <a:solidFill>
                <a:srgbClr val="61616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CF1-42FF-847D-CD115D954E6C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C06-486A-8DC7-DBFE8AA4D0F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64 %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D41-2341-9104-B5C8F3FB169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50 %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D41-2341-9104-B5C8F3FB169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9 %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D41-2341-9104-B5C8F3FB169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9 %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D4-4C02-8F50-42DEA1D789D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11 %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F1-42FF-847D-CD115D954E6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8D51E855-C48D-41B8-8484-BD81740E2C38}" type="VALUE">
                      <a:rPr lang="en-US" smtClean="0"/>
                      <a:pPr/>
                      <a:t>[VALUE]</a:t>
                    </a:fld>
                    <a:endParaRPr lang="en-CA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268-4390-AA6A-65A6D33FDA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Ajouter une fonction de clavardage</c:v>
                </c:pt>
                <c:pt idx="1">
                  <c:v>Ajouter un tableau de bord</c:v>
                </c:pt>
                <c:pt idx="2">
                  <c:v>Rien</c:v>
                </c:pt>
                <c:pt idx="3">
                  <c:v>Autre</c:v>
                </c:pt>
                <c:pt idx="4">
                  <c:v>Ne sait pas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0.64117647058823535</c:v>
                </c:pt>
                <c:pt idx="1">
                  <c:v>0.49607843137254903</c:v>
                </c:pt>
                <c:pt idx="2">
                  <c:v>9.0196078431372548E-2</c:v>
                </c:pt>
                <c:pt idx="3">
                  <c:v>9.2156862745098045E-2</c:v>
                </c:pt>
                <c:pt idx="4">
                  <c:v>0.11176470588235295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F-4737-806B-80CF8E8E3B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9"/>
        <c:axId val="45771008"/>
        <c:axId val="46072960"/>
      </c:barChart>
      <c:catAx>
        <c:axId val="45771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072960"/>
        <c:crosses val="autoZero"/>
        <c:auto val="1"/>
        <c:lblAlgn val="ctr"/>
        <c:lblOffset val="100"/>
        <c:noMultiLvlLbl val="0"/>
      </c:catAx>
      <c:valAx>
        <c:axId val="46072960"/>
        <c:scaling>
          <c:orientation val="minMax"/>
          <c:max val="0.9"/>
        </c:scaling>
        <c:delete val="0"/>
        <c:axPos val="t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577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722222222222224E-4"/>
          <c:y val="3.1059823000934416E-2"/>
          <c:w val="0.99965277777777772"/>
          <c:h val="0.882452370425248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2F559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7B4-4AFF-B018-C0894D444723}"/>
              </c:ext>
            </c:extLst>
          </c:dPt>
          <c:dPt>
            <c:idx val="2"/>
            <c:invertIfNegative val="0"/>
            <c:bubble3D val="0"/>
            <c:spPr>
              <a:solidFill>
                <a:srgbClr val="2F559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7B4-4AFF-B018-C0894D444723}"/>
              </c:ext>
            </c:extLst>
          </c:dPt>
          <c:dPt>
            <c:idx val="3"/>
            <c:invertIfNegative val="0"/>
            <c:bubble3D val="0"/>
            <c:spPr>
              <a:solidFill>
                <a:srgbClr val="2F559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AB9-497F-8BBF-A0A54BE5AAA6}"/>
              </c:ext>
            </c:extLst>
          </c:dPt>
          <c:dPt>
            <c:idx val="4"/>
            <c:invertIfNegative val="0"/>
            <c:bubble3D val="0"/>
            <c:spPr>
              <a:solidFill>
                <a:srgbClr val="2F559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058-4C24-9111-FD338BD9BC83}"/>
              </c:ext>
            </c:extLst>
          </c:dPt>
          <c:dPt>
            <c:idx val="5"/>
            <c:invertIfNegative val="0"/>
            <c:bubble3D val="0"/>
            <c:spPr>
              <a:solidFill>
                <a:srgbClr val="2F559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CD1-406F-8888-6AB8DCEDFD0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24 %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893-D246-9622-ACF2EE24F5B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36</a:t>
                    </a:r>
                    <a:r>
                      <a:rPr lang="en-US" baseline="0"/>
                      <a:t> 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B4-4AFF-B018-C0894D44472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40 %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7B4-4AFF-B018-C0894D44472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&lt;1%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58-4C24-9111-FD338BD9BC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Appareil mobile</c:v>
                </c:pt>
                <c:pt idx="1">
                  <c:v>Ordinateur portable ou de bureau</c:v>
                </c:pt>
                <c:pt idx="2">
                  <c:v>Les deux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0.23921568627450981</c:v>
                </c:pt>
                <c:pt idx="1">
                  <c:v>0.35882352941176471</c:v>
                </c:pt>
                <c:pt idx="2">
                  <c:v>0.40196078431372551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47-40B1-B383-11F1106F659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7544064"/>
        <c:axId val="57571584"/>
      </c:barChart>
      <c:catAx>
        <c:axId val="5754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7571584"/>
        <c:crosses val="autoZero"/>
        <c:auto val="1"/>
        <c:lblAlgn val="ctr"/>
        <c:lblOffset val="100"/>
        <c:noMultiLvlLbl val="0"/>
      </c:catAx>
      <c:valAx>
        <c:axId val="57571584"/>
        <c:scaling>
          <c:orientation val="minMax"/>
          <c:max val="0.5"/>
          <c:min val="0"/>
        </c:scaling>
        <c:delete val="0"/>
        <c:axPos val="l"/>
        <c:numFmt formatCode="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7544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8056939553247957E-2"/>
          <c:w val="1"/>
          <c:h val="0.777739720168394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12 %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2F3-694C-9047-9AA99598DF3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25 %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F3-694C-9047-9AA99598DF3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28 %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2F3-694C-9047-9AA99598DF3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25 %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F3-694C-9047-9AA99598DF3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10 %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2F3-694C-9047-9AA99598DF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Au moins une fois par jour</c:v>
                </c:pt>
                <c:pt idx="1">
                  <c:v>Plusieurs fois par semaine</c:v>
                </c:pt>
                <c:pt idx="2">
                  <c:v>Environ une fois par semaine</c:v>
                </c:pt>
                <c:pt idx="3">
                  <c:v>Environ une fois par mois</c:v>
                </c:pt>
                <c:pt idx="4">
                  <c:v>Moins d'une fois par mois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0.12159709618874773</c:v>
                </c:pt>
                <c:pt idx="1">
                  <c:v>0.24682395644283123</c:v>
                </c:pt>
                <c:pt idx="2">
                  <c:v>0.28493647912885661</c:v>
                </c:pt>
                <c:pt idx="3">
                  <c:v>0.24863883847549911</c:v>
                </c:pt>
                <c:pt idx="4">
                  <c:v>9.8003629764065348E-2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93-4BB8-BBF7-84ACE35175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1"/>
        <c:overlap val="-27"/>
        <c:axId val="46137344"/>
        <c:axId val="46140032"/>
      </c:barChart>
      <c:catAx>
        <c:axId val="4613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140032"/>
        <c:crosses val="autoZero"/>
        <c:auto val="1"/>
        <c:lblAlgn val="ctr"/>
        <c:lblOffset val="100"/>
        <c:noMultiLvlLbl val="0"/>
      </c:catAx>
      <c:valAx>
        <c:axId val="4614003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613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015849298354183E-2"/>
          <c:y val="6.5969076967805435E-2"/>
          <c:w val="0.54519952480320155"/>
          <c:h val="0.9637866219369666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</c:spPr>
          <c:dPt>
            <c:idx val="0"/>
            <c:bubble3D val="0"/>
            <c:spPr>
              <a:solidFill>
                <a:srgbClr val="2F559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FD5-463E-BA53-2D1CEAD719F7}"/>
              </c:ext>
            </c:extLst>
          </c:dPt>
          <c:dPt>
            <c:idx val="1"/>
            <c:bubble3D val="0"/>
            <c:spPr>
              <a:solidFill>
                <a:srgbClr val="CE20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FD5-463E-BA53-2D1CEAD719F7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A4C-45D6-AEA7-5E797AC94A6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66 %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D5-463E-BA53-2D1CEAD719F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22 %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D5-463E-BA53-2D1CEAD719F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13 %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A4C-45D6-AEA7-5E797AC94A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Utilisé le Navigateur des avantages</c:v>
                </c:pt>
                <c:pt idx="1">
                  <c:v>Pas utilisé</c:v>
                </c:pt>
                <c:pt idx="2">
                  <c:v>Ne sait pas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0.66</c:v>
                </c:pt>
                <c:pt idx="1">
                  <c:v>0.22</c:v>
                </c:pt>
                <c:pt idx="2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F-4737-806B-80CF8E8E3B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272947367350468"/>
          <c:y val="0.41480631070851853"/>
          <c:w val="0.287826084008521"/>
          <c:h val="0.283826532578122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Franklin Gothic Book" panose="020B05030201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8056939553247957E-2"/>
          <c:w val="1"/>
          <c:h val="0.844938248785179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54 %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B0-E848-B4FE-8B5973948A0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27 %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B0-E848-B4FE-8B5973948A0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14</a:t>
                    </a:r>
                    <a:r>
                      <a:rPr lang="en-US" baseline="0"/>
                      <a:t> 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6B0-E848-B4FE-8B5973948A0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9 %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B0-E848-B4FE-8B5973948A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Ne savait pas qu'il existait</c:v>
                </c:pt>
                <c:pt idx="1">
                  <c:v>N'a pas eu besoin de l'utiliser</c:v>
                </c:pt>
                <c:pt idx="2">
                  <c:v>Semblait complexe</c:v>
                </c:pt>
                <c:pt idx="3">
                  <c:v>Autre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0.54</c:v>
                </c:pt>
                <c:pt idx="1">
                  <c:v>0.27</c:v>
                </c:pt>
                <c:pt idx="2">
                  <c:v>0.14000000000000001</c:v>
                </c:pt>
                <c:pt idx="3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93-4BB8-BBF7-84ACE35175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1"/>
        <c:axId val="46137344"/>
        <c:axId val="46140032"/>
      </c:barChart>
      <c:catAx>
        <c:axId val="461373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140032"/>
        <c:crosses val="autoZero"/>
        <c:auto val="1"/>
        <c:lblAlgn val="ctr"/>
        <c:lblOffset val="100"/>
        <c:noMultiLvlLbl val="0"/>
      </c:catAx>
      <c:valAx>
        <c:axId val="4614003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4613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8056939553247957E-2"/>
          <c:w val="1"/>
          <c:h val="0.777739720168394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7 %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D8-6647-A01C-7D37D0BBF37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20 %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D8-6647-A01C-7D37D0BBF37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32 %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AD8-6647-A01C-7D37D0BBF37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38 %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D8-6647-A01C-7D37D0BBF37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3 %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AD8-6647-A01C-7D37D0BBF3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Pas du tout utile</c:v>
                </c:pt>
                <c:pt idx="1">
                  <c:v>Peu utile</c:v>
                </c:pt>
                <c:pt idx="2">
                  <c:v>Moyennement utile</c:v>
                </c:pt>
                <c:pt idx="3">
                  <c:v>Très utile</c:v>
                </c:pt>
                <c:pt idx="4">
                  <c:v>Ne se souvient pas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7.0000000000000007E-2</c:v>
                </c:pt>
                <c:pt idx="1">
                  <c:v>0.2</c:v>
                </c:pt>
                <c:pt idx="2">
                  <c:v>0.32</c:v>
                </c:pt>
                <c:pt idx="3">
                  <c:v>0.38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93-4BB8-BBF7-84ACE35175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1"/>
        <c:overlap val="-27"/>
        <c:axId val="46137344"/>
        <c:axId val="46140032"/>
      </c:barChart>
      <c:catAx>
        <c:axId val="4613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140032"/>
        <c:crosses val="autoZero"/>
        <c:auto val="1"/>
        <c:lblAlgn val="ctr"/>
        <c:lblOffset val="100"/>
        <c:noMultiLvlLbl val="0"/>
      </c:catAx>
      <c:valAx>
        <c:axId val="4614003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613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015849298354183E-2"/>
          <c:y val="6.5969076967805435E-2"/>
          <c:w val="0.54519952480320155"/>
          <c:h val="0.9637866219369666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</c:spPr>
          <c:dPt>
            <c:idx val="0"/>
            <c:bubble3D val="0"/>
            <c:spPr>
              <a:solidFill>
                <a:srgbClr val="2F559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FD5-463E-BA53-2D1CEAD719F7}"/>
              </c:ext>
            </c:extLst>
          </c:dPt>
          <c:dPt>
            <c:idx val="1"/>
            <c:bubble3D val="0"/>
            <c:spPr>
              <a:solidFill>
                <a:srgbClr val="CE20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FD5-463E-BA53-2D1CEAD719F7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A4C-45D6-AEA7-5E797AC94A6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88 %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D5-463E-BA53-2D1CEAD719F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12 %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D5-463E-BA53-2D1CEAD719F7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A4C-45D6-AEA7-5E797AC94A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Oui</c:v>
                </c:pt>
                <c:pt idx="1">
                  <c:v>Non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0.88</c:v>
                </c:pt>
                <c:pt idx="1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F-4737-806B-80CF8E8E3B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272947367350468"/>
          <c:y val="0.41480631070851853"/>
          <c:w val="0.287826084008521"/>
          <c:h val="0.174835804583810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Franklin Gothic Book" panose="020B05030201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7578263798141977E-2"/>
          <c:w val="0.59307630465110783"/>
          <c:h val="0.912136777401963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3268657873462018E-5"/>
                  <c:y val="-2.2395982057110781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56 %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4A2-2241-9D4C-F8C1DFE637D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24 %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A2-2241-9D4C-F8C1DFE637D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4A2-2241-9D4C-F8C1DFE637D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12 %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A2-2241-9D4C-F8C1DFE637D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5 %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4A2-2241-9D4C-F8C1DFE637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N'avait pas besoin de l'utiliser</c:v>
                </c:pt>
                <c:pt idx="1">
                  <c:v>Ne savait pas qu'elle existait</c:v>
                </c:pt>
                <c:pt idx="2">
                  <c:v>Semblait complexe</c:v>
                </c:pt>
                <c:pt idx="3">
                  <c:v>Autre</c:v>
                </c:pt>
                <c:pt idx="4">
                  <c:v>Ne sait pas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0.56000000000000005</c:v>
                </c:pt>
                <c:pt idx="1">
                  <c:v>0.24</c:v>
                </c:pt>
                <c:pt idx="2">
                  <c:v>0.03</c:v>
                </c:pt>
                <c:pt idx="3">
                  <c:v>0.12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93-4BB8-BBF7-84ACE35175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1"/>
        <c:axId val="46137344"/>
        <c:axId val="46140032"/>
      </c:barChart>
      <c:catAx>
        <c:axId val="461373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140032"/>
        <c:crosses val="autoZero"/>
        <c:auto val="1"/>
        <c:lblAlgn val="ctr"/>
        <c:lblOffset val="100"/>
        <c:noMultiLvlLbl val="0"/>
      </c:catAx>
      <c:valAx>
        <c:axId val="4614003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4613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762691955086187"/>
          <c:y val="1.4466103957345202E-2"/>
          <c:w val="0.54519952480320155"/>
          <c:h val="0.963786621936966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64 %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BB4-2C48-A4E4-939E98F5F1A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21 %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B4-2C48-A4E4-939E98F5F1A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9 %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BB4-2C48-A4E4-939E98F5F1A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6 %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BB4-2C48-A4E4-939E98F5F1A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8D51E855-C48D-41B8-8484-BD81740E2C38}" type="VALUE">
                      <a:rPr lang="en-US" smtClean="0"/>
                      <a:pPr/>
                      <a:t>[VALUE]</a:t>
                    </a:fld>
                    <a:endParaRPr lang="en-CA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268-4390-AA6A-65A6D33FDA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Plus à l'aise d'utiliser CléGC</c:v>
                </c:pt>
                <c:pt idx="1">
                  <c:v>Ne voulait pas utiliser les renseignements bancaires </c:v>
                </c:pt>
                <c:pt idx="2">
                  <c:v>La banque n'était pas au nombre des choix de SecureKey</c:v>
                </c:pt>
                <c:pt idx="3">
                  <c:v>Autre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0.64</c:v>
                </c:pt>
                <c:pt idx="1">
                  <c:v>0.21</c:v>
                </c:pt>
                <c:pt idx="2">
                  <c:v>0.09</c:v>
                </c:pt>
                <c:pt idx="3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F-4737-806B-80CF8E8E3B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9"/>
        <c:axId val="45771008"/>
        <c:axId val="46072960"/>
      </c:barChart>
      <c:catAx>
        <c:axId val="45771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072960"/>
        <c:crosses val="autoZero"/>
        <c:auto val="1"/>
        <c:lblAlgn val="ctr"/>
        <c:lblOffset val="100"/>
        <c:noMultiLvlLbl val="0"/>
      </c:catAx>
      <c:valAx>
        <c:axId val="46072960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577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8056939553247957E-2"/>
          <c:w val="1"/>
          <c:h val="0.777739720168394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50 %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AD-0641-9F92-56B035A04FC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40 %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AD-0641-9F92-56B035A04FC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10 %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5AD-0641-9F92-56B035A04F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Utile</c:v>
                </c:pt>
                <c:pt idx="1">
                  <c:v>En partie/quelque peu</c:v>
                </c:pt>
                <c:pt idx="2">
                  <c:v>Pas utile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0.501</c:v>
                </c:pt>
                <c:pt idx="1">
                  <c:v>0.40200000000000002</c:v>
                </c:pt>
                <c:pt idx="2">
                  <c:v>9.5000000000000001E-2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93-4BB8-BBF7-84ACE35175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1"/>
        <c:overlap val="-27"/>
        <c:axId val="46137344"/>
        <c:axId val="46140032"/>
      </c:barChart>
      <c:catAx>
        <c:axId val="4613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140032"/>
        <c:crosses val="autoZero"/>
        <c:auto val="1"/>
        <c:lblAlgn val="ctr"/>
        <c:lblOffset val="100"/>
        <c:noMultiLvlLbl val="0"/>
      </c:catAx>
      <c:valAx>
        <c:axId val="4614003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613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015849298354183E-2"/>
          <c:y val="6.5969076967805435E-2"/>
          <c:w val="0.54519952480320155"/>
          <c:h val="0.9637866219369666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</c:spPr>
          <c:dPt>
            <c:idx val="0"/>
            <c:bubble3D val="0"/>
            <c:spPr>
              <a:solidFill>
                <a:srgbClr val="2F559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FD5-463E-BA53-2D1CEAD719F7}"/>
              </c:ext>
            </c:extLst>
          </c:dPt>
          <c:dPt>
            <c:idx val="1"/>
            <c:bubble3D val="0"/>
            <c:spPr>
              <a:solidFill>
                <a:srgbClr val="CE20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FD5-463E-BA53-2D1CEAD719F7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A4C-45D6-AEA7-5E797AC94A6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44 %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D5-463E-BA53-2D1CEAD719F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52 %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D5-463E-BA53-2D1CEAD719F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A4C-45D6-AEA7-5E797AC94A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Oui</c:v>
                </c:pt>
                <c:pt idx="1">
                  <c:v>Non</c:v>
                </c:pt>
                <c:pt idx="2">
                  <c:v>Ne sait pas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0.441</c:v>
                </c:pt>
                <c:pt idx="1">
                  <c:v>0.51800000000000002</c:v>
                </c:pt>
                <c:pt idx="2">
                  <c:v>4.1000000000000002E-2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F-4737-806B-80CF8E8E3B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272947367350468"/>
          <c:y val="0.41480631070851853"/>
          <c:w val="0.18921498368165096"/>
          <c:h val="0.174835804583810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Franklin Gothic Book" panose="020B05030201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015849298354183E-2"/>
          <c:y val="6.5969076967805435E-2"/>
          <c:w val="0.54519952480320155"/>
          <c:h val="0.9637866219369666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</c:spPr>
          <c:dPt>
            <c:idx val="0"/>
            <c:bubble3D val="0"/>
            <c:spPr>
              <a:solidFill>
                <a:srgbClr val="2F559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FD5-463E-BA53-2D1CEAD719F7}"/>
              </c:ext>
            </c:extLst>
          </c:dPt>
          <c:dPt>
            <c:idx val="1"/>
            <c:bubble3D val="0"/>
            <c:spPr>
              <a:solidFill>
                <a:srgbClr val="CE20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FD5-463E-BA53-2D1CEAD719F7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A4C-45D6-AEA7-5E797AC94A6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57 %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D5-463E-BA53-2D1CEAD719F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40</a:t>
                    </a:r>
                    <a:r>
                      <a:rPr lang="en-US" baseline="0"/>
                      <a:t>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D5-463E-BA53-2D1CEAD719F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A4C-45D6-AEA7-5E797AC94A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Oui</c:v>
                </c:pt>
                <c:pt idx="1">
                  <c:v>Non</c:v>
                </c:pt>
                <c:pt idx="2">
                  <c:v>Ne sait pas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0.57299999999999995</c:v>
                </c:pt>
                <c:pt idx="1">
                  <c:v>0.39800000000000002</c:v>
                </c:pt>
                <c:pt idx="2">
                  <c:v>2.9000000000000001E-2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F-4737-806B-80CF8E8E3B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272947367350468"/>
          <c:y val="0.41480631070851853"/>
          <c:w val="0.23088164579159604"/>
          <c:h val="0.174835804583810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Franklin Gothic Book" panose="020B05030201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8056939553247957E-2"/>
          <c:w val="1"/>
          <c:h val="0.777739720168394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22 %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9F-F04F-8F4C-C1AF7FC3126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30 %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9F-F04F-8F4C-C1AF7FC3126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48 %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9F-F04F-8F4C-C1AF7FC312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Utile</c:v>
                </c:pt>
                <c:pt idx="1">
                  <c:v>En partie/quelque peu</c:v>
                </c:pt>
                <c:pt idx="2">
                  <c:v>Pas utile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0.216</c:v>
                </c:pt>
                <c:pt idx="1">
                  <c:v>0.29899999999999999</c:v>
                </c:pt>
                <c:pt idx="2">
                  <c:v>0.47799999999999998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93-4BB8-BBF7-84ACE35175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1"/>
        <c:overlap val="-27"/>
        <c:axId val="46137344"/>
        <c:axId val="46140032"/>
      </c:barChart>
      <c:catAx>
        <c:axId val="4613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140032"/>
        <c:crosses val="autoZero"/>
        <c:auto val="1"/>
        <c:lblAlgn val="ctr"/>
        <c:lblOffset val="100"/>
        <c:noMultiLvlLbl val="0"/>
      </c:catAx>
      <c:valAx>
        <c:axId val="4614003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613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015849298354183E-2"/>
          <c:y val="6.5969076967805435E-2"/>
          <c:w val="0.54519952480320155"/>
          <c:h val="0.9637866219369666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</c:spPr>
          <c:dPt>
            <c:idx val="0"/>
            <c:bubble3D val="0"/>
            <c:spPr>
              <a:solidFill>
                <a:srgbClr val="2F559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FD5-463E-BA53-2D1CEAD719F7}"/>
              </c:ext>
            </c:extLst>
          </c:dPt>
          <c:dPt>
            <c:idx val="1"/>
            <c:bubble3D val="0"/>
            <c:spPr>
              <a:solidFill>
                <a:srgbClr val="CE20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FD5-463E-BA53-2D1CEAD719F7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A4C-45D6-AEA7-5E797AC94A6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31 %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D5-463E-BA53-2D1CEAD719F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58 %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D5-463E-BA53-2D1CEAD719F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10 %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A4C-45D6-AEA7-5E797AC94A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Oui</c:v>
                </c:pt>
                <c:pt idx="1">
                  <c:v>Non</c:v>
                </c:pt>
                <c:pt idx="2">
                  <c:v>Ne sait pas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0.31</c:v>
                </c:pt>
                <c:pt idx="1">
                  <c:v>0.58299999999999996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F-4737-806B-80CF8E8E3B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272947367350468"/>
          <c:y val="0.41480631070851853"/>
          <c:w val="0.22671497958060152"/>
          <c:h val="0.174835804583810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Franklin Gothic Book" panose="020B05030201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2189504436425749E-3"/>
          <c:w val="1"/>
          <c:h val="0.992775011742105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55 %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9F-8043-84B0-0848B23D743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53 %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9F-8043-84B0-0848B23D743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51 %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39F-8043-84B0-0848B23D743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42</a:t>
                    </a:r>
                    <a:r>
                      <a:rPr lang="en-US" baseline="0"/>
                      <a:t> 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9F-8043-84B0-0848B23D743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9 %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39F-8043-84B0-0848B23D743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8 %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39F-8043-84B0-0848B23D7432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3 %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39F-8043-84B0-0848B23D74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Plus facile à remplir</c:v>
                </c:pt>
                <c:pt idx="1">
                  <c:v>Capacité de sauvegarder les données et de terminer de le remplir plus tard </c:v>
                </c:pt>
                <c:pt idx="2">
                  <c:v>Permet de gagner du temps</c:v>
                </c:pt>
                <c:pt idx="3">
                  <c:v>Réduit les erreurs</c:v>
                </c:pt>
                <c:pt idx="4">
                  <c:v>Aucun</c:v>
                </c:pt>
                <c:pt idx="5">
                  <c:v>Autre</c:v>
                </c:pt>
                <c:pt idx="6">
                  <c:v>Ne sait pas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0.55000000000000004</c:v>
                </c:pt>
                <c:pt idx="1">
                  <c:v>0.53</c:v>
                </c:pt>
                <c:pt idx="2">
                  <c:v>0.51</c:v>
                </c:pt>
                <c:pt idx="3">
                  <c:v>0.42</c:v>
                </c:pt>
                <c:pt idx="4">
                  <c:v>0.09</c:v>
                </c:pt>
                <c:pt idx="5">
                  <c:v>0.08</c:v>
                </c:pt>
                <c:pt idx="6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93-4BB8-BBF7-84ACE35175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6137344"/>
        <c:axId val="46140032"/>
      </c:barChart>
      <c:catAx>
        <c:axId val="461373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140032"/>
        <c:crosses val="autoZero"/>
        <c:auto val="1"/>
        <c:lblAlgn val="ctr"/>
        <c:lblOffset val="100"/>
        <c:noMultiLvlLbl val="0"/>
      </c:catAx>
      <c:valAx>
        <c:axId val="46140032"/>
        <c:scaling>
          <c:orientation val="minMax"/>
          <c:max val="0.70000000000000007"/>
          <c:min val="0"/>
        </c:scaling>
        <c:delete val="0"/>
        <c:axPos val="t"/>
        <c:numFmt formatCode="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13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2189504436425749E-3"/>
          <c:w val="1"/>
          <c:h val="0.992775011742105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40 %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995-F74C-8BE9-AF4B49A10F9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18 %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995-F74C-8BE9-AF4B49A10F9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9 %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995-F74C-8BE9-AF4B49A10F9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9 %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995-F74C-8BE9-AF4B49A10F9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18 %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995-F74C-8BE9-AF4B49A10F9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16 %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995-F74C-8BE9-AF4B49A10F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Aucun</c:v>
                </c:pt>
                <c:pt idx="1">
                  <c:v>Une signature électronique ne peut être ajoutée</c:v>
                </c:pt>
                <c:pt idx="2">
                  <c:v>Doit être rempli en ligne</c:v>
                </c:pt>
                <c:pt idx="3">
                  <c:v>Préoccupations en matière de sécurité</c:v>
                </c:pt>
                <c:pt idx="4">
                  <c:v>Autre</c:v>
                </c:pt>
                <c:pt idx="5">
                  <c:v>Ne sait pas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0.4</c:v>
                </c:pt>
                <c:pt idx="1">
                  <c:v>0.18</c:v>
                </c:pt>
                <c:pt idx="2">
                  <c:v>0.09</c:v>
                </c:pt>
                <c:pt idx="3">
                  <c:v>0.09</c:v>
                </c:pt>
                <c:pt idx="4">
                  <c:v>0.18</c:v>
                </c:pt>
                <c:pt idx="5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93-4BB8-BBF7-84ACE35175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6137344"/>
        <c:axId val="46140032"/>
      </c:barChart>
      <c:catAx>
        <c:axId val="461373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140032"/>
        <c:crosses val="autoZero"/>
        <c:auto val="1"/>
        <c:lblAlgn val="ctr"/>
        <c:lblOffset val="100"/>
        <c:noMultiLvlLbl val="0"/>
      </c:catAx>
      <c:valAx>
        <c:axId val="46140032"/>
        <c:scaling>
          <c:orientation val="minMax"/>
          <c:max val="0.5"/>
          <c:min val="0"/>
        </c:scaling>
        <c:delete val="0"/>
        <c:axPos val="t"/>
        <c:numFmt formatCode="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13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8056939553247957E-2"/>
          <c:w val="1"/>
          <c:h val="0.8852573659552501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858-4AE6-A35C-E5C3F8B0058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48 %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BD9-A343-9982-933D5166878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30</a:t>
                    </a:r>
                    <a:r>
                      <a:rPr lang="en-US" baseline="0"/>
                      <a:t> 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BD9-A343-9982-933D5166878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11 %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BD9-A343-9982-933D5166878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12 %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858-4AE6-A35C-E5C3F8B005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Formulaire de demande en ligne</c:v>
                </c:pt>
                <c:pt idx="1">
                  <c:v>Formulaire Web guidé</c:v>
                </c:pt>
                <c:pt idx="2">
                  <c:v>Formulaire papier</c:v>
                </c:pt>
                <c:pt idx="3">
                  <c:v>Aucune préférence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0.47699999999999998</c:v>
                </c:pt>
                <c:pt idx="1">
                  <c:v>0.29699999999999999</c:v>
                </c:pt>
                <c:pt idx="2">
                  <c:v>0.11</c:v>
                </c:pt>
                <c:pt idx="3">
                  <c:v>0.11600000000000001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93-4BB8-BBF7-84ACE35175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1"/>
        <c:axId val="46137344"/>
        <c:axId val="46140032"/>
      </c:barChart>
      <c:catAx>
        <c:axId val="461373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140032"/>
        <c:crosses val="autoZero"/>
        <c:auto val="1"/>
        <c:lblAlgn val="ctr"/>
        <c:lblOffset val="100"/>
        <c:noMultiLvlLbl val="0"/>
      </c:catAx>
      <c:valAx>
        <c:axId val="4614003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4613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1898607120892265E-2"/>
          <c:w val="1"/>
          <c:h val="0.977095355064855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53 %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7A-BF41-AAC6-D3210880F04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42 %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7A-BF41-AAC6-D3210880F04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19</a:t>
                    </a:r>
                    <a:r>
                      <a:rPr lang="en-US" baseline="0"/>
                      <a:t> 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E7A-BF41-AAC6-D3210880F04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7 %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7A-BF41-AAC6-D3210880F04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18 %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E7A-BF41-AAC6-D3210880F04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14 %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7A-BF41-AAC6-D3210880F0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Fonctionnalité de clavardage en direct</c:v>
                </c:pt>
                <c:pt idx="1">
                  <c:v>Tableau de bord personnalisé</c:v>
                </c:pt>
                <c:pt idx="2">
                  <c:v>Formulaires Web plus guidés</c:v>
                </c:pt>
                <c:pt idx="3">
                  <c:v>Rien</c:v>
                </c:pt>
                <c:pt idx="4">
                  <c:v>Autre</c:v>
                </c:pt>
                <c:pt idx="5">
                  <c:v>Ne sait pas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0.53</c:v>
                </c:pt>
                <c:pt idx="1">
                  <c:v>0.42</c:v>
                </c:pt>
                <c:pt idx="2">
                  <c:v>0.19</c:v>
                </c:pt>
                <c:pt idx="3">
                  <c:v>7.0000000000000007E-2</c:v>
                </c:pt>
                <c:pt idx="4">
                  <c:v>0.18</c:v>
                </c:pt>
                <c:pt idx="5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93-4BB8-BBF7-84ACE35175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6137344"/>
        <c:axId val="46140032"/>
      </c:barChart>
      <c:catAx>
        <c:axId val="461373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140032"/>
        <c:crosses val="autoZero"/>
        <c:auto val="1"/>
        <c:lblAlgn val="ctr"/>
        <c:lblOffset val="100"/>
        <c:noMultiLvlLbl val="0"/>
      </c:catAx>
      <c:valAx>
        <c:axId val="46140032"/>
        <c:scaling>
          <c:orientation val="minMax"/>
          <c:max val="0.60000000000000009"/>
          <c:min val="0"/>
        </c:scaling>
        <c:delete val="0"/>
        <c:axPos val="t"/>
        <c:numFmt formatCode="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13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18383478530324"/>
          <c:y val="0.10034878959525284"/>
          <c:w val="0.5054337933393962"/>
          <c:h val="0.8783295131365020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4F0-47CD-B20C-9CCEA2187E5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54 %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EBD-5643-8EFF-A7362D7AF2F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15 %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EBD-5643-8EFF-A7362D7AF2F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31 %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F0-47CD-B20C-9CCEA2187E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Au moyen d'un ordinateur portable ou d'un ordinateur de bureau </c:v>
                </c:pt>
                <c:pt idx="1">
                  <c:v>Au moyen d'un appareil mobile</c:v>
                </c:pt>
                <c:pt idx="2">
                  <c:v>Les deux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0.54100000000000004</c:v>
                </c:pt>
                <c:pt idx="1">
                  <c:v>0.151</c:v>
                </c:pt>
                <c:pt idx="2">
                  <c:v>0.309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93-4BB8-BBF7-84ACE35175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1"/>
        <c:axId val="46137344"/>
        <c:axId val="46140032"/>
      </c:barChart>
      <c:catAx>
        <c:axId val="461373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140032"/>
        <c:crosses val="autoZero"/>
        <c:auto val="1"/>
        <c:lblAlgn val="ctr"/>
        <c:lblOffset val="100"/>
        <c:noMultiLvlLbl val="0"/>
      </c:catAx>
      <c:valAx>
        <c:axId val="4614003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4613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013888888888887E-2"/>
          <c:y val="0"/>
          <c:w val="0.9614583333333333"/>
          <c:h val="0.797132662117197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A4A4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058-4C24-9111-FD338BD9BC8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38 %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F8B-784F-A237-69C60919E7F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37 %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F8B-784F-A237-69C60919E7F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13 %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F8B-784F-A237-69C60919E7F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8B-784F-A237-69C60919E7F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10 %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58-4C24-9111-FD338BD9BC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Très facile</c:v>
                </c:pt>
                <c:pt idx="1">
                  <c:v>Plutôt facile</c:v>
                </c:pt>
                <c:pt idx="2">
                  <c:v>Plutôt difficile</c:v>
                </c:pt>
                <c:pt idx="3">
                  <c:v>Très difficile</c:v>
                </c:pt>
                <c:pt idx="4">
                  <c:v>Ne se souvient pas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0.38</c:v>
                </c:pt>
                <c:pt idx="1">
                  <c:v>0.37</c:v>
                </c:pt>
                <c:pt idx="2">
                  <c:v>0.13</c:v>
                </c:pt>
                <c:pt idx="3">
                  <c:v>0.02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47-40B1-B383-11F1106F659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7544064"/>
        <c:axId val="57571584"/>
      </c:barChart>
      <c:catAx>
        <c:axId val="5754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7571584"/>
        <c:crosses val="autoZero"/>
        <c:auto val="1"/>
        <c:lblAlgn val="ctr"/>
        <c:lblOffset val="100"/>
        <c:noMultiLvlLbl val="0"/>
      </c:catAx>
      <c:valAx>
        <c:axId val="57571584"/>
        <c:scaling>
          <c:orientation val="minMax"/>
          <c:max val="0.45"/>
          <c:min val="0"/>
        </c:scaling>
        <c:delete val="0"/>
        <c:axPos val="l"/>
        <c:numFmt formatCode="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7544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1898607120892265E-2"/>
          <c:w val="1"/>
          <c:h val="0.977095355064855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57 %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B0C-EB44-B955-260DBC142BB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16 %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0C-EB44-B955-260DBC142BB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13 %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B0C-EB44-B955-260DBC142BB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11 %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B0C-EB44-B955-260DBC142BB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B0C-EB44-B955-260DBC142BB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2 %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B0C-EB44-B955-260DBC142B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Windows de Microsoft</c:v>
                </c:pt>
                <c:pt idx="1">
                  <c:v>Apple iOS</c:v>
                </c:pt>
                <c:pt idx="2">
                  <c:v>Android de Google</c:v>
                </c:pt>
                <c:pt idx="3">
                  <c:v>Système d'exploitation Mac</c:v>
                </c:pt>
                <c:pt idx="4">
                  <c:v>Autre</c:v>
                </c:pt>
                <c:pt idx="5">
                  <c:v>Ne sait pas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0.56599999999999995</c:v>
                </c:pt>
                <c:pt idx="1">
                  <c:v>0.16</c:v>
                </c:pt>
                <c:pt idx="2">
                  <c:v>0.127</c:v>
                </c:pt>
                <c:pt idx="3">
                  <c:v>0.111</c:v>
                </c:pt>
                <c:pt idx="4">
                  <c:v>1.4999999999999999E-2</c:v>
                </c:pt>
                <c:pt idx="5">
                  <c:v>2.1999999999999999E-2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93-4BB8-BBF7-84ACE35175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6137344"/>
        <c:axId val="46140032"/>
      </c:barChart>
      <c:catAx>
        <c:axId val="461373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140032"/>
        <c:crosses val="autoZero"/>
        <c:auto val="1"/>
        <c:lblAlgn val="ctr"/>
        <c:lblOffset val="100"/>
        <c:noMultiLvlLbl val="0"/>
      </c:catAx>
      <c:valAx>
        <c:axId val="46140032"/>
        <c:scaling>
          <c:orientation val="minMax"/>
          <c:max val="0.70000000000000007"/>
          <c:min val="0"/>
        </c:scaling>
        <c:delete val="0"/>
        <c:axPos val="t"/>
        <c:numFmt formatCode="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13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Beaucoup de valeur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41 %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0D9-E84E-93C9-2EB91350CC6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19</a:t>
                    </a:r>
                    <a:r>
                      <a:rPr lang="en-US" baseline="0"/>
                      <a:t> 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0D9-E84E-93C9-2EB91350CC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Membres des FAC bientôt libérés</c:v>
                </c:pt>
                <c:pt idx="1">
                  <c:v>Membres de la GRC bientôt libérés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0.40500000000000003</c:v>
                </c:pt>
                <c:pt idx="1">
                  <c:v>0.192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C8-46D0-A9E7-E5F9F38D676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Une certaine valeur</c:v>
                </c:pt>
              </c:strCache>
            </c:strRef>
          </c:tx>
          <c:spPr>
            <a:solidFill>
              <a:srgbClr val="6087CE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21 %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0D9-E84E-93C9-2EB91350CC6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12 %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0D9-E84E-93C9-2EB91350CC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Membres des FAC bientôt libérés</c:v>
                </c:pt>
                <c:pt idx="1">
                  <c:v>Membres de la GRC bientôt libérés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0.214</c:v>
                </c:pt>
                <c:pt idx="1">
                  <c:v>0.122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C8-46D0-A9E7-E5F9F38D676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Une faible valeur</c:v>
                </c:pt>
              </c:strCache>
            </c:strRef>
          </c:tx>
          <c:spPr>
            <a:solidFill>
              <a:srgbClr val="CE111B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8 %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0D9-E84E-93C9-2EB91350CC6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0D9-E84E-93C9-2EB91350CC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Membres des FAC bientôt libérés</c:v>
                </c:pt>
                <c:pt idx="1">
                  <c:v>Membres de la GRC bientôt libérés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7.8E-2</c:v>
                </c:pt>
                <c:pt idx="1">
                  <c:v>3.4000000000000002E-2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C8-46D0-A9E7-E5F9F38D676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Aucune valeur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0D9-E84E-93C9-2EB91350CC65}"/>
                </c:ext>
              </c:extLst>
            </c:dLbl>
            <c:dLbl>
              <c:idx val="1"/>
              <c:layout>
                <c:manualLayout>
                  <c:x val="7.3561175268940316E-3"/>
                  <c:y val="-2.4049578606840237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0D9-E84E-93C9-2EB91350CC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Membres des FAC bientôt libérés</c:v>
                </c:pt>
                <c:pt idx="1">
                  <c:v>Membres de la GRC bientôt libérés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3.3000000000000002E-2</c:v>
                </c:pt>
                <c:pt idx="1">
                  <c:v>5.3999999999999999E-2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C8-46D0-A9E7-E5F9F38D676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 sait pas</c:v>
                </c:pt>
              </c:strCache>
            </c:strRef>
          </c:tx>
          <c:spPr>
            <a:solidFill>
              <a:srgbClr val="A4A4A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27 %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0D9-E84E-93C9-2EB91350CC6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60 %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0D9-E84E-93C9-2EB91350CC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Membres des FAC bientôt libérés</c:v>
                </c:pt>
                <c:pt idx="1">
                  <c:v>Membres de la GRC bientôt libérés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0.27</c:v>
                </c:pt>
                <c:pt idx="1">
                  <c:v>0.59699999999999998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9C8-46D0-A9E7-E5F9F38D676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75847904"/>
        <c:axId val="475847248"/>
      </c:barChart>
      <c:catAx>
        <c:axId val="4758479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5847248"/>
        <c:crosses val="autoZero"/>
        <c:auto val="1"/>
        <c:lblAlgn val="ctr"/>
        <c:lblOffset val="100"/>
        <c:noMultiLvlLbl val="0"/>
      </c:catAx>
      <c:valAx>
        <c:axId val="475847248"/>
        <c:scaling>
          <c:orientation val="minMax"/>
          <c:max val="1"/>
        </c:scaling>
        <c:delete val="0"/>
        <c:axPos val="t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5847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8056939553247957E-2"/>
          <c:w val="1"/>
          <c:h val="0.777739720168394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38 %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EB-0C48-9A5F-9879DF42031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46 %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EB-0C48-9A5F-9879DF42031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14 %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EB-0C48-9A5F-9879DF42031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EB-0C48-9A5F-9879DF4203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Très bonne connaissance</c:v>
                </c:pt>
                <c:pt idx="1">
                  <c:v>Bonne connaissance</c:v>
                </c:pt>
                <c:pt idx="2">
                  <c:v>Faible connaissance</c:v>
                </c:pt>
                <c:pt idx="3">
                  <c:v>Aucune connaissance</c:v>
                </c:pt>
              </c:strCache>
            </c:strRef>
          </c:cat>
          <c:val>
            <c:numRef>
              <c:f>Sheet1!$B$2:$B$5</c:f>
              <c:numCache>
                <c:formatCode>###0%</c:formatCode>
                <c:ptCount val="4"/>
                <c:pt idx="0">
                  <c:v>0.38414634146341464</c:v>
                </c:pt>
                <c:pt idx="1">
                  <c:v>0.45731707317073172</c:v>
                </c:pt>
                <c:pt idx="2">
                  <c:v>0.14024390243902438</c:v>
                </c:pt>
                <c:pt idx="3">
                  <c:v>1.8292682926829271E-2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93-4BB8-BBF7-84ACE35175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1"/>
        <c:overlap val="-27"/>
        <c:axId val="46137344"/>
        <c:axId val="46140032"/>
      </c:barChart>
      <c:catAx>
        <c:axId val="4613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140032"/>
        <c:crosses val="autoZero"/>
        <c:auto val="1"/>
        <c:lblAlgn val="ctr"/>
        <c:lblOffset val="100"/>
        <c:noMultiLvlLbl val="0"/>
      </c:catAx>
      <c:valAx>
        <c:axId val="46140032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4613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8056939553247957E-2"/>
          <c:w val="1"/>
          <c:h val="0.777739720168394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25 %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426-E64B-97D2-41EC9994018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54 %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426-E64B-97D2-41EC9994018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21 %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426-E64B-97D2-41EC999401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Très bonne connaissance</c:v>
                </c:pt>
                <c:pt idx="1">
                  <c:v>Bonne connaissance</c:v>
                </c:pt>
                <c:pt idx="2">
                  <c:v>Faible connaissance</c:v>
                </c:pt>
              </c:strCache>
            </c:strRef>
          </c:cat>
          <c:val>
            <c:numRef>
              <c:f>Sheet1!$B$2:$B$4</c:f>
              <c:numCache>
                <c:formatCode>###0%</c:formatCode>
                <c:ptCount val="3"/>
                <c:pt idx="0">
                  <c:v>0.2484472049689441</c:v>
                </c:pt>
                <c:pt idx="1">
                  <c:v>0.54037267080745344</c:v>
                </c:pt>
                <c:pt idx="2">
                  <c:v>0.21118012422360249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93-4BB8-BBF7-84ACE35175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1"/>
        <c:overlap val="-27"/>
        <c:axId val="46137344"/>
        <c:axId val="46140032"/>
      </c:barChart>
      <c:catAx>
        <c:axId val="4613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140032"/>
        <c:crosses val="autoZero"/>
        <c:auto val="1"/>
        <c:lblAlgn val="ctr"/>
        <c:lblOffset val="100"/>
        <c:noMultiLvlLbl val="0"/>
      </c:catAx>
      <c:valAx>
        <c:axId val="46140032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4613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794421668040719"/>
          <c:y val="1.4466103957345202E-2"/>
          <c:w val="0.41338420808472653"/>
          <c:h val="0.963786621936966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86 %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A8-2E43-A089-57420F39C02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70 %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1A8-2E43-A089-57420F39C02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68 %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1A8-2E43-A089-57420F39C02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63 %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A8-2E43-A089-57420F39C02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58 %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1A8-2E43-A089-57420F39C02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35 %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1A8-2E43-A089-57420F39C02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24 %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1A8-2E43-A089-57420F39C02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15 %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268-4390-AA6A-65A6D33FDAA9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3</a:t>
                    </a:r>
                    <a:r>
                      <a:rPr lang="en-US" baseline="0"/>
                      <a:t> 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1A8-2E43-A089-57420F39C0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Messagerie sécurisée</c:v>
                </c:pt>
                <c:pt idx="1">
                  <c:v>Vétérans téléchargeant des documents</c:v>
                </c:pt>
                <c:pt idx="2">
                  <c:v>Vétérans mettant à jour leurs coordonnées/renseignements bancaires aux fins du dépôt direct</c:v>
                </c:pt>
                <c:pt idx="3">
                  <c:v>Vétérans présentant une demande au moyen d'un formulaire Web guidé</c:v>
                </c:pt>
                <c:pt idx="4">
                  <c:v>Vétérans recevant de la correspondance électronique</c:v>
                </c:pt>
                <c:pt idx="5">
                  <c:v>Affichage des versements et des avantages actuels</c:v>
                </c:pt>
                <c:pt idx="6">
                  <c:v>Navigateur des avantages dans Mon dossier ACC</c:v>
                </c:pt>
                <c:pt idx="7">
                  <c:v>Affichage d'alertes ou diffusion de messages pour les vétérans</c:v>
                </c:pt>
                <c:pt idx="8">
                  <c:v>Autre</c:v>
                </c:pt>
              </c:strCache>
            </c:strRef>
          </c:cat>
          <c:val>
            <c:numRef>
              <c:f>Sheet1!$B$2:$B$10</c:f>
              <c:numCache>
                <c:formatCode>###0%</c:formatCode>
                <c:ptCount val="9"/>
                <c:pt idx="0">
                  <c:v>0.8571428571428571</c:v>
                </c:pt>
                <c:pt idx="1">
                  <c:v>0.70186335403726696</c:v>
                </c:pt>
                <c:pt idx="2">
                  <c:v>0.68322981366459634</c:v>
                </c:pt>
                <c:pt idx="3">
                  <c:v>0.62732919254658381</c:v>
                </c:pt>
                <c:pt idx="4">
                  <c:v>0.58385093167701863</c:v>
                </c:pt>
                <c:pt idx="5">
                  <c:v>0.35403726708074534</c:v>
                </c:pt>
                <c:pt idx="6">
                  <c:v>0.2360248447204969</c:v>
                </c:pt>
                <c:pt idx="7">
                  <c:v>0.14906832298136646</c:v>
                </c:pt>
                <c:pt idx="8">
                  <c:v>3.1055900621118012E-2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F-4737-806B-80CF8E8E3B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9"/>
        <c:axId val="45771008"/>
        <c:axId val="46072960"/>
      </c:barChart>
      <c:catAx>
        <c:axId val="45771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072960"/>
        <c:crosses val="autoZero"/>
        <c:auto val="1"/>
        <c:lblAlgn val="ctr"/>
        <c:lblOffset val="100"/>
        <c:noMultiLvlLbl val="0"/>
      </c:catAx>
      <c:valAx>
        <c:axId val="46072960"/>
        <c:scaling>
          <c:orientation val="minMax"/>
        </c:scaling>
        <c:delete val="0"/>
        <c:axPos val="t"/>
        <c:numFmt formatCode="###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577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8056939553247957E-2"/>
          <c:w val="1"/>
          <c:h val="0.777739720168394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33 %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832-044E-BF63-C13E303D8A6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18 %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832-044E-BF63-C13E303D8A6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16 %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832-044E-BF63-C13E303D8A6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14 %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832-044E-BF63-C13E303D8A6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19 %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832-044E-BF63-C13E303D8A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Au moins une fois par semaine</c:v>
                </c:pt>
                <c:pt idx="1">
                  <c:v>Quelques fois par mois</c:v>
                </c:pt>
                <c:pt idx="2">
                  <c:v>Quelques fois par année</c:v>
                </c:pt>
                <c:pt idx="3">
                  <c:v>Une seule fois</c:v>
                </c:pt>
                <c:pt idx="4">
                  <c:v>Jamais</c:v>
                </c:pt>
              </c:strCache>
            </c:strRef>
          </c:cat>
          <c:val>
            <c:numRef>
              <c:f>Sheet1!$B$2:$B$6</c:f>
              <c:numCache>
                <c:formatCode>###0%</c:formatCode>
                <c:ptCount val="5"/>
                <c:pt idx="0">
                  <c:v>0.32919254658385094</c:v>
                </c:pt>
                <c:pt idx="1">
                  <c:v>0.18012422360248448</c:v>
                </c:pt>
                <c:pt idx="2">
                  <c:v>0.15527950310559008</c:v>
                </c:pt>
                <c:pt idx="3">
                  <c:v>0.14285714285714288</c:v>
                </c:pt>
                <c:pt idx="4">
                  <c:v>0.19254658385093168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93-4BB8-BBF7-84ACE35175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1"/>
        <c:overlap val="-27"/>
        <c:axId val="46137344"/>
        <c:axId val="46140032"/>
      </c:barChart>
      <c:catAx>
        <c:axId val="4613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140032"/>
        <c:crosses val="autoZero"/>
        <c:auto val="1"/>
        <c:lblAlgn val="ctr"/>
        <c:lblOffset val="100"/>
        <c:noMultiLvlLbl val="0"/>
      </c:catAx>
      <c:valAx>
        <c:axId val="46140032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4613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984837382248596"/>
          <c:y val="1.4466103957345202E-2"/>
          <c:w val="0.51297800106631253"/>
          <c:h val="0.963786621936966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58 %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78-0845-841D-3B3C407D0D4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26 %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78-0845-841D-3B3C407D0D4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23 %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178-0845-841D-3B3C407D0D4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13 %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78-0845-841D-3B3C407D0D4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8D51E855-C48D-41B8-8484-BD81740E2C38}" type="VALUE">
                      <a:rPr lang="en-US" smtClean="0"/>
                      <a:pPr/>
                      <a:t>[VALUE]</a:t>
                    </a:fld>
                    <a:endParaRPr lang="en-CA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268-4390-AA6A-65A6D33FDA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Je ne savais pas que ça existait</c:v>
                </c:pt>
                <c:pt idx="1">
                  <c:v>Je n'ai pas le temps compte tenu de ma charge de travail</c:v>
                </c:pt>
                <c:pt idx="2">
                  <c:v>Je n'en ai pas besoin pour mon travail</c:v>
                </c:pt>
                <c:pt idx="3">
                  <c:v>Autre raison</c:v>
                </c:pt>
              </c:strCache>
            </c:strRef>
          </c:cat>
          <c:val>
            <c:numRef>
              <c:f>Sheet1!$B$2:$B$5</c:f>
              <c:numCache>
                <c:formatCode>###0%</c:formatCode>
                <c:ptCount val="4"/>
                <c:pt idx="0">
                  <c:v>0.58064516129032251</c:v>
                </c:pt>
                <c:pt idx="1">
                  <c:v>0.25806451612903225</c:v>
                </c:pt>
                <c:pt idx="2">
                  <c:v>0.22580645161290325</c:v>
                </c:pt>
                <c:pt idx="3">
                  <c:v>0.12903225806451613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F-4737-806B-80CF8E8E3B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0"/>
        <c:overlap val="19"/>
        <c:axId val="45771008"/>
        <c:axId val="46072960"/>
      </c:barChart>
      <c:catAx>
        <c:axId val="45771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072960"/>
        <c:crosses val="autoZero"/>
        <c:auto val="1"/>
        <c:lblAlgn val="ctr"/>
        <c:lblOffset val="100"/>
        <c:noMultiLvlLbl val="0"/>
      </c:catAx>
      <c:valAx>
        <c:axId val="46072960"/>
        <c:scaling>
          <c:orientation val="minMax"/>
        </c:scaling>
        <c:delete val="0"/>
        <c:axPos val="t"/>
        <c:numFmt formatCode="###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577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8056939553247957E-2"/>
          <c:w val="1"/>
          <c:h val="0.750860308721681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14 %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77-074D-BE45-63978DC46A5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18 %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77-074D-BE45-63978DC46A5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16 %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177-074D-BE45-63978DC46A5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25 %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77-074D-BE45-63978DC46A5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27 %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177-074D-BE45-63978DC46A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Au moins une fois par semaine</c:v>
                </c:pt>
                <c:pt idx="1">
                  <c:v>Quelques fois par mois</c:v>
                </c:pt>
                <c:pt idx="2">
                  <c:v>Quelques fois par année</c:v>
                </c:pt>
                <c:pt idx="3">
                  <c:v>Une seule fois</c:v>
                </c:pt>
                <c:pt idx="4">
                  <c:v>Jamais</c:v>
                </c:pt>
              </c:strCache>
            </c:strRef>
          </c:cat>
          <c:val>
            <c:numRef>
              <c:f>Sheet1!$B$2:$B$6</c:f>
              <c:numCache>
                <c:formatCode>###0%</c:formatCode>
                <c:ptCount val="5"/>
                <c:pt idx="0">
                  <c:v>0.13664596273291926</c:v>
                </c:pt>
                <c:pt idx="1">
                  <c:v>0.18012422360248448</c:v>
                </c:pt>
                <c:pt idx="2">
                  <c:v>0.16149068322981366</c:v>
                </c:pt>
                <c:pt idx="3">
                  <c:v>0.2484472049689441</c:v>
                </c:pt>
                <c:pt idx="4">
                  <c:v>0.27329192546583853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93-4BB8-BBF7-84ACE35175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1"/>
        <c:overlap val="-27"/>
        <c:axId val="46137344"/>
        <c:axId val="46140032"/>
      </c:barChart>
      <c:catAx>
        <c:axId val="4613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140032"/>
        <c:crosses val="autoZero"/>
        <c:auto val="1"/>
        <c:lblAlgn val="ctr"/>
        <c:lblOffset val="100"/>
        <c:noMultiLvlLbl val="0"/>
      </c:catAx>
      <c:valAx>
        <c:axId val="46140032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4613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873731408573927"/>
          <c:y val="1.4466103957345202E-2"/>
          <c:w val="0.52408912948381448"/>
          <c:h val="0.963786621936966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70 %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91-C449-A1E8-B3676537117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23 %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91-C449-A1E8-B3676537117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91-C449-A1E8-B3676537117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391-C449-A1E8-B3676537117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8D51E855-C48D-41B8-8484-BD81740E2C38}" type="VALUE">
                      <a:rPr lang="en-US" smtClean="0"/>
                      <a:pPr/>
                      <a:t>[VALUE]</a:t>
                    </a:fld>
                    <a:endParaRPr lang="en-CA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268-4390-AA6A-65A6D33FDA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Oui, j'ai suivi une séance de formation</c:v>
                </c:pt>
                <c:pt idx="1">
                  <c:v>Non, je ne suis pas au courant de cette formation </c:v>
                </c:pt>
                <c:pt idx="2">
                  <c:v>Non, je n'ai pas assez de temps pour cette formation</c:v>
                </c:pt>
                <c:pt idx="3">
                  <c:v>Non, cette formation ne m'intéresse pas</c:v>
                </c:pt>
              </c:strCache>
            </c:strRef>
          </c:cat>
          <c:val>
            <c:numRef>
              <c:f>Sheet1!$B$2:$B$5</c:f>
              <c:numCache>
                <c:formatCode>###0%</c:formatCode>
                <c:ptCount val="4"/>
                <c:pt idx="0">
                  <c:v>0.69565217391304346</c:v>
                </c:pt>
                <c:pt idx="1">
                  <c:v>0.22981366459627328</c:v>
                </c:pt>
                <c:pt idx="2">
                  <c:v>4.3478260869565216E-2</c:v>
                </c:pt>
                <c:pt idx="3">
                  <c:v>3.1055900621118012E-2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F-4737-806B-80CF8E8E3B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0"/>
        <c:overlap val="19"/>
        <c:axId val="45771008"/>
        <c:axId val="46072960"/>
      </c:barChart>
      <c:catAx>
        <c:axId val="45771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072960"/>
        <c:crosses val="autoZero"/>
        <c:auto val="1"/>
        <c:lblAlgn val="ctr"/>
        <c:lblOffset val="100"/>
        <c:noMultiLvlLbl val="0"/>
      </c:catAx>
      <c:valAx>
        <c:axId val="46072960"/>
        <c:scaling>
          <c:orientation val="minMax"/>
        </c:scaling>
        <c:delete val="0"/>
        <c:axPos val="t"/>
        <c:numFmt formatCode="###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577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8056939553247957E-2"/>
          <c:w val="1"/>
          <c:h val="0.750860308721681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20 %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0CC-2046-98AF-DAA37803A60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35 %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CC-2046-98AF-DAA37803A60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28 %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0CC-2046-98AF-DAA37803A60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9 %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0CC-2046-98AF-DAA37803A60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0CC-2046-98AF-DAA37803A60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6 %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0CC-2046-98AF-DAA37803A6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Sheet1!$A$3:$A$8</c:f>
              <c:strCache>
                <c:ptCount val="6"/>
                <c:pt idx="0">
                  <c:v>Très bon</c:v>
                </c:pt>
                <c:pt idx="1">
                  <c:v>Bon</c:v>
                </c:pt>
                <c:pt idx="2">
                  <c:v>Neutre</c:v>
                </c:pt>
                <c:pt idx="3">
                  <c:v>Mauvais</c:v>
                </c:pt>
                <c:pt idx="4">
                  <c:v>Très mauvais</c:v>
                </c:pt>
                <c:pt idx="5">
                  <c:v>Je ne suis pas certain(e) </c:v>
                </c:pt>
              </c:strCache>
            </c:strRef>
          </c:cat>
          <c:val>
            <c:numRef>
              <c:f>Sheet1!$B$3:$B$8</c:f>
              <c:numCache>
                <c:formatCode>###0%</c:formatCode>
                <c:ptCount val="6"/>
                <c:pt idx="0">
                  <c:v>0.19875776397515527</c:v>
                </c:pt>
                <c:pt idx="1">
                  <c:v>0.34782608695652173</c:v>
                </c:pt>
                <c:pt idx="2">
                  <c:v>0.27950310559006214</c:v>
                </c:pt>
                <c:pt idx="3">
                  <c:v>9.3167701863354047E-2</c:v>
                </c:pt>
                <c:pt idx="4">
                  <c:v>2.4844720496894408E-2</c:v>
                </c:pt>
                <c:pt idx="5">
                  <c:v>5.5900621118012424E-2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93-4BB8-BBF7-84ACE35175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1"/>
        <c:overlap val="-27"/>
        <c:axId val="46137344"/>
        <c:axId val="46140032"/>
      </c:barChart>
      <c:catAx>
        <c:axId val="4613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140032"/>
        <c:crosses val="autoZero"/>
        <c:auto val="1"/>
        <c:lblAlgn val="ctr"/>
        <c:lblOffset val="100"/>
        <c:noMultiLvlLbl val="0"/>
      </c:catAx>
      <c:valAx>
        <c:axId val="46140032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4613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762691955086187"/>
          <c:y val="1.4466103957345202E-2"/>
          <c:w val="0.54519952480320155"/>
          <c:h val="0.963786621936966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A4A4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1D6-4B25-9E21-A2D9E305269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51 %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5B-3447-965D-4B47D51A456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46 %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5B-3447-965D-4B47D51A456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26 %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55B-3447-965D-4B47D51A456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16 %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55B-3447-965D-4B47D51A456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4 %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D6-4B25-9E21-A2D9E305269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8D51E855-C48D-41B8-8484-BD81740E2C38}" type="VALUE">
                      <a:rPr lang="en-US" smtClean="0"/>
                      <a:pPr/>
                      <a:t>[VALUE]</a:t>
                    </a:fld>
                    <a:endParaRPr lang="en-CA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268-4390-AA6A-65A6D33FDA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C'était trop long/il y avait trop d'étapes</c:v>
                </c:pt>
                <c:pt idx="1">
                  <c:v>Ne savait pas ce qu'était CléGC</c:v>
                </c:pt>
                <c:pt idx="2">
                  <c:v>Difficultés à relier Mon dossier ACC à son compte</c:v>
                </c:pt>
                <c:pt idx="3">
                  <c:v>Autre</c:v>
                </c:pt>
                <c:pt idx="4">
                  <c:v>Incertain(e) 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0.51</c:v>
                </c:pt>
                <c:pt idx="1">
                  <c:v>0.46</c:v>
                </c:pt>
                <c:pt idx="2">
                  <c:v>0.26</c:v>
                </c:pt>
                <c:pt idx="3">
                  <c:v>0.16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F-4737-806B-80CF8E8E3B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9"/>
        <c:axId val="45771008"/>
        <c:axId val="46072960"/>
      </c:barChart>
      <c:catAx>
        <c:axId val="45771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072960"/>
        <c:crosses val="autoZero"/>
        <c:auto val="1"/>
        <c:lblAlgn val="ctr"/>
        <c:lblOffset val="100"/>
        <c:noMultiLvlLbl val="0"/>
      </c:catAx>
      <c:valAx>
        <c:axId val="46072960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577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8056939553247957E-2"/>
          <c:w val="1"/>
          <c:h val="0.750860308721681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80 %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5B3-B541-945B-6CEAB094CF9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14 %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B3-B541-945B-6CEAB094CF9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7 %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5B3-B541-945B-6CEAB094CF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Sheet1!$A$3:$A$5</c:f>
              <c:strCache>
                <c:ptCount val="3"/>
                <c:pt idx="0">
                  <c:v>Un effet positif</c:v>
                </c:pt>
                <c:pt idx="1">
                  <c:v>Aucun effet</c:v>
                </c:pt>
                <c:pt idx="2">
                  <c:v>Un effet négatif</c:v>
                </c:pt>
              </c:strCache>
            </c:strRef>
          </c:cat>
          <c:val>
            <c:numRef>
              <c:f>Sheet1!$B$3:$B$5</c:f>
              <c:numCache>
                <c:formatCode>###0%</c:formatCode>
                <c:ptCount val="3"/>
                <c:pt idx="0">
                  <c:v>0.8</c:v>
                </c:pt>
                <c:pt idx="1">
                  <c:v>0.14000000000000001</c:v>
                </c:pt>
                <c:pt idx="2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93-4BB8-BBF7-84ACE35175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1"/>
        <c:overlap val="-27"/>
        <c:axId val="46137344"/>
        <c:axId val="46140032"/>
      </c:barChart>
      <c:catAx>
        <c:axId val="4613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140032"/>
        <c:crosses val="autoZero"/>
        <c:auto val="1"/>
        <c:lblAlgn val="ctr"/>
        <c:lblOffset val="100"/>
        <c:noMultiLvlLbl val="0"/>
      </c:catAx>
      <c:valAx>
        <c:axId val="46140032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4613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8056939553247957E-2"/>
          <c:w val="1"/>
          <c:h val="0.692621583920468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CE111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2E6-4F93-A9E4-6C1F14AC9EB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47 %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631-FF47-B17A-C64A9B4E477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21 %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31-FF47-B17A-C64A9B4E477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8 %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631-FF47-B17A-C64A9B4E477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8 %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631-FF47-B17A-C64A9B4E477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10 %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631-FF47-B17A-C64A9B4E477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6 %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E6-4F93-A9E4-6C1F14AC9E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 moins une fois par jour</c:v>
                </c:pt>
                <c:pt idx="1">
                  <c:v>Plusieurs fois par semaine</c:v>
                </c:pt>
                <c:pt idx="2">
                  <c:v>Environ une fois par semaine</c:v>
                </c:pt>
                <c:pt idx="3">
                  <c:v>Quelques fois par mois</c:v>
                </c:pt>
                <c:pt idx="4">
                  <c:v>Moins souvent que quelques fois par mois</c:v>
                </c:pt>
                <c:pt idx="5">
                  <c:v>Jamais; je ne connais pas assez de choses au sujet de Mon dossier ACC</c:v>
                </c:pt>
              </c:strCache>
            </c:strRef>
          </c:cat>
          <c:val>
            <c:numRef>
              <c:f>Sheet1!$B$2:$B$7</c:f>
              <c:numCache>
                <c:formatCode>###0%</c:formatCode>
                <c:ptCount val="6"/>
                <c:pt idx="0">
                  <c:v>0.4689655172413793</c:v>
                </c:pt>
                <c:pt idx="1">
                  <c:v>0.21379310344827587</c:v>
                </c:pt>
                <c:pt idx="2">
                  <c:v>8.2758620689655171E-2</c:v>
                </c:pt>
                <c:pt idx="3">
                  <c:v>7.586206896551724E-2</c:v>
                </c:pt>
                <c:pt idx="4">
                  <c:v>9.6551724137931033E-2</c:v>
                </c:pt>
                <c:pt idx="5">
                  <c:v>6.2068965517241378E-2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93-4BB8-BBF7-84ACE35175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1"/>
        <c:overlap val="-27"/>
        <c:axId val="46137344"/>
        <c:axId val="46140032"/>
      </c:barChart>
      <c:catAx>
        <c:axId val="4613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140032"/>
        <c:crosses val="autoZero"/>
        <c:auto val="1"/>
        <c:lblAlgn val="ctr"/>
        <c:lblOffset val="100"/>
        <c:noMultiLvlLbl val="0"/>
      </c:catAx>
      <c:valAx>
        <c:axId val="46140032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4613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8056939553247957E-2"/>
          <c:w val="1"/>
          <c:h val="0.750860308721681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CE111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B2C-4EF0-A3D6-2A372F38EC0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41 %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654-284C-8AEA-6C3F318A312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16 %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54-284C-8AEA-6C3F318A312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6 %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654-284C-8AEA-6C3F318A312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10 %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654-284C-8AEA-6C3F318A312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17 %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654-284C-8AEA-6C3F318A312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11 %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B2C-4EF0-A3D6-2A372F38EC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 moins une fois par jour</c:v>
                </c:pt>
                <c:pt idx="1">
                  <c:v>Plusieurs fois par semaine</c:v>
                </c:pt>
                <c:pt idx="2">
                  <c:v>Environ une fois par semaine</c:v>
                </c:pt>
                <c:pt idx="3">
                  <c:v>Quelques fois par mois</c:v>
                </c:pt>
                <c:pt idx="4">
                  <c:v>Moins souvent que quelques fois par mois</c:v>
                </c:pt>
                <c:pt idx="5">
                  <c:v>Jamais</c:v>
                </c:pt>
              </c:strCache>
            </c:strRef>
          </c:cat>
          <c:val>
            <c:numRef>
              <c:f>Sheet1!$B$2:$B$7</c:f>
              <c:numCache>
                <c:formatCode>###0%</c:formatCode>
                <c:ptCount val="6"/>
                <c:pt idx="0">
                  <c:v>0.41007194244604317</c:v>
                </c:pt>
                <c:pt idx="1">
                  <c:v>0.15827338129496402</c:v>
                </c:pt>
                <c:pt idx="2">
                  <c:v>5.7553956834532377E-2</c:v>
                </c:pt>
                <c:pt idx="3">
                  <c:v>0.10071942446043165</c:v>
                </c:pt>
                <c:pt idx="4">
                  <c:v>0.16546762589928057</c:v>
                </c:pt>
                <c:pt idx="5">
                  <c:v>0.1079136690647482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93-4BB8-BBF7-84ACE35175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1"/>
        <c:overlap val="-27"/>
        <c:axId val="46137344"/>
        <c:axId val="46140032"/>
      </c:barChart>
      <c:catAx>
        <c:axId val="4613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140032"/>
        <c:crosses val="autoZero"/>
        <c:auto val="1"/>
        <c:lblAlgn val="ctr"/>
        <c:lblOffset val="100"/>
        <c:noMultiLvlLbl val="0"/>
      </c:catAx>
      <c:valAx>
        <c:axId val="46140032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4613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072071387723731"/>
          <c:y val="7.5657430014319807E-2"/>
          <c:w val="0.51855857224552537"/>
          <c:h val="0.8090990335228943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</c:spPr>
          <c:dPt>
            <c:idx val="0"/>
            <c:bubble3D val="0"/>
            <c:spPr>
              <a:solidFill>
                <a:srgbClr val="2F559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6D7-4CDE-A8FB-91A24297D78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6D7-4CDE-A8FB-91A24297D78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71 %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D7-4CDE-A8FB-91A24297D78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29 %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6D7-4CDE-A8FB-91A24297D7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###0%</c:formatCode>
                <c:ptCount val="2"/>
                <c:pt idx="0">
                  <c:v>0.71323529411764708</c:v>
                </c:pt>
                <c:pt idx="1">
                  <c:v>0.28676470588235292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93-4BB8-BBF7-84ACE35175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8056939553247957E-2"/>
          <c:w val="1"/>
          <c:h val="0.777739720168394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48</a:t>
                    </a:r>
                    <a:r>
                      <a:rPr lang="en-US" baseline="0"/>
                      <a:t> 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FCF-DB47-AC1B-A0D30318523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42 %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CF-DB47-AC1B-A0D30318523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9 %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FCF-DB47-AC1B-A0D3031852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Très bonne</c:v>
                </c:pt>
                <c:pt idx="1">
                  <c:v>Bonne </c:v>
                </c:pt>
                <c:pt idx="2">
                  <c:v>Neutre</c:v>
                </c:pt>
              </c:strCache>
            </c:strRef>
          </c:cat>
          <c:val>
            <c:numRef>
              <c:f>Sheet1!$B$2:$B$4</c:f>
              <c:numCache>
                <c:formatCode>###0%</c:formatCode>
                <c:ptCount val="3"/>
                <c:pt idx="0">
                  <c:v>0.4845360824742268</c:v>
                </c:pt>
                <c:pt idx="1">
                  <c:v>0.42268041237113402</c:v>
                </c:pt>
                <c:pt idx="2">
                  <c:v>9.2783505154639179E-2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93-4BB8-BBF7-84ACE35175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1"/>
        <c:overlap val="-27"/>
        <c:axId val="46137344"/>
        <c:axId val="46140032"/>
      </c:barChart>
      <c:catAx>
        <c:axId val="4613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140032"/>
        <c:crosses val="autoZero"/>
        <c:auto val="1"/>
        <c:lblAlgn val="ctr"/>
        <c:lblOffset val="100"/>
        <c:noMultiLvlLbl val="0"/>
      </c:catAx>
      <c:valAx>
        <c:axId val="46140032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4613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8056939553247957E-2"/>
          <c:w val="1"/>
          <c:h val="0.750860308721681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34 %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81A-684C-865A-0FF10CB7E1D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16 %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1A-684C-865A-0FF10CB7E1D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13 %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81A-684C-865A-0FF10CB7E1D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22 %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81A-684C-865A-0FF10CB7E1D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14 % 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81A-684C-865A-0FF10CB7E1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Au moins une fois par jour</c:v>
                </c:pt>
                <c:pt idx="1">
                  <c:v>Plusieurs fois par semaine</c:v>
                </c:pt>
                <c:pt idx="2">
                  <c:v>Environ une fois par semaine</c:v>
                </c:pt>
                <c:pt idx="3">
                  <c:v>Quelques fois par mois</c:v>
                </c:pt>
                <c:pt idx="4">
                  <c:v>Moins souvent que quelques fois par mois</c:v>
                </c:pt>
              </c:strCache>
            </c:strRef>
          </c:cat>
          <c:val>
            <c:numRef>
              <c:f>Sheet1!$B$2:$B$6</c:f>
              <c:numCache>
                <c:formatCode>###0%</c:formatCode>
                <c:ptCount val="5"/>
                <c:pt idx="0">
                  <c:v>0.34020618556701032</c:v>
                </c:pt>
                <c:pt idx="1">
                  <c:v>0.16494845360824739</c:v>
                </c:pt>
                <c:pt idx="2">
                  <c:v>0.13402061855670103</c:v>
                </c:pt>
                <c:pt idx="3">
                  <c:v>0.21649484536082475</c:v>
                </c:pt>
                <c:pt idx="4">
                  <c:v>0.14432989690721651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93-4BB8-BBF7-84ACE35175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1"/>
        <c:overlap val="-27"/>
        <c:axId val="46137344"/>
        <c:axId val="46140032"/>
      </c:barChart>
      <c:catAx>
        <c:axId val="4613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140032"/>
        <c:crosses val="autoZero"/>
        <c:auto val="1"/>
        <c:lblAlgn val="ctr"/>
        <c:lblOffset val="100"/>
        <c:noMultiLvlLbl val="0"/>
      </c:catAx>
      <c:valAx>
        <c:axId val="46140032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4613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8056939553247957E-2"/>
          <c:w val="1"/>
          <c:h val="0.750860308721681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60 %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81-5E49-8FFB-A025213A350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25 %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81-5E49-8FFB-A025213A350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15 %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F81-5E49-8FFB-A025213A35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Ça dépend de la nature de la communication</c:v>
                </c:pt>
                <c:pt idx="1">
                  <c:v>Messagerie sécurisée</c:v>
                </c:pt>
                <c:pt idx="2">
                  <c:v>Téléphone</c:v>
                </c:pt>
              </c:strCache>
            </c:strRef>
          </c:cat>
          <c:val>
            <c:numRef>
              <c:f>Sheet1!$B$2:$B$4</c:f>
              <c:numCache>
                <c:formatCode>###0%</c:formatCode>
                <c:ptCount val="3"/>
                <c:pt idx="0">
                  <c:v>0.59793814432989689</c:v>
                </c:pt>
                <c:pt idx="1">
                  <c:v>0.24742268041237114</c:v>
                </c:pt>
                <c:pt idx="2">
                  <c:v>0.15463917525773196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93-4BB8-BBF7-84ACE35175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1"/>
        <c:overlap val="-27"/>
        <c:axId val="46137344"/>
        <c:axId val="46140032"/>
      </c:barChart>
      <c:catAx>
        <c:axId val="4613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140032"/>
        <c:crosses val="autoZero"/>
        <c:auto val="1"/>
        <c:lblAlgn val="ctr"/>
        <c:lblOffset val="100"/>
        <c:noMultiLvlLbl val="0"/>
      </c:catAx>
      <c:valAx>
        <c:axId val="46140032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4613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8056939553247957E-2"/>
          <c:w val="1"/>
          <c:h val="0.750860308721681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49 %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0AA-AF47-9707-A890530BC26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46 %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AA-AF47-9707-A890530BC26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0AA-AF47-9707-A890530BC2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...répondez aux messages des utilisateurs de Mon dossier ACC?</c:v>
                </c:pt>
                <c:pt idx="1">
                  <c:v>…répondez à des messages et en envoyez</c:v>
                </c:pt>
                <c:pt idx="2">
                  <c:v>…lancez une communication pour prendre contact avec les utilisateurs de Mon dossier ACC?</c:v>
                </c:pt>
              </c:strCache>
            </c:strRef>
          </c:cat>
          <c:val>
            <c:numRef>
              <c:f>Sheet1!$B$2:$B$4</c:f>
              <c:numCache>
                <c:formatCode>###0%</c:formatCode>
                <c:ptCount val="3"/>
                <c:pt idx="0">
                  <c:v>0.49484536082474229</c:v>
                </c:pt>
                <c:pt idx="1">
                  <c:v>0.46391752577319584</c:v>
                </c:pt>
                <c:pt idx="2">
                  <c:v>4.1237113402061848E-2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93-4BB8-BBF7-84ACE35175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1"/>
        <c:overlap val="-27"/>
        <c:axId val="46137344"/>
        <c:axId val="46140032"/>
      </c:barChart>
      <c:catAx>
        <c:axId val="4613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140032"/>
        <c:crosses val="autoZero"/>
        <c:auto val="1"/>
        <c:lblAlgn val="ctr"/>
        <c:lblOffset val="100"/>
        <c:noMultiLvlLbl val="0"/>
      </c:catAx>
      <c:valAx>
        <c:axId val="46140032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4613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072071387723731"/>
          <c:y val="7.5657430014319807E-2"/>
          <c:w val="0.51855857224552537"/>
          <c:h val="0.8090990335228943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</c:spPr>
          <c:dPt>
            <c:idx val="0"/>
            <c:bubble3D val="0"/>
            <c:spPr>
              <a:solidFill>
                <a:srgbClr val="CE111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6D7-4CDE-A8FB-91A24297D780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6D7-4CDE-A8FB-91A24297D78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16 %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D7-4CDE-A8FB-91A24297D78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84 %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6D7-4CDE-A8FB-91A24297D7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###0%</c:formatCode>
                <c:ptCount val="2"/>
                <c:pt idx="0">
                  <c:v>0.16494845360824739</c:v>
                </c:pt>
                <c:pt idx="1">
                  <c:v>0.83505154639175261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93-4BB8-BBF7-84ACE35175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373731408573929"/>
          <c:y val="1.4466103957345202E-2"/>
          <c:w val="0.49908912948381451"/>
          <c:h val="0.963786621936966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29 %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9F-B743-94C6-406FF7316A0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28 %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9F-B743-94C6-406FF7316A0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43 %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39F-B743-94C6-406FF7316A0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8D51E855-C48D-41B8-8484-BD81740E2C38}" type="VALUE">
                      <a:rPr lang="en-US" smtClean="0"/>
                      <a:pPr/>
                      <a:t>[VALUE]</a:t>
                    </a:fld>
                    <a:endParaRPr lang="en-CA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268-4390-AA6A-65A6D33FDA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Au courant et renseigné(e) à ce sujet</c:v>
                </c:pt>
                <c:pt idx="1">
                  <c:v>Au courant, mais ne savait rien de la démarche </c:v>
                </c:pt>
                <c:pt idx="2">
                  <c:v>Pas au courant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0.28571428571428575</c:v>
                </c:pt>
                <c:pt idx="1">
                  <c:v>0.27950310559006214</c:v>
                </c:pt>
                <c:pt idx="2">
                  <c:v>0.43478260869565216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F-4737-806B-80CF8E8E3B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71"/>
        <c:overlap val="19"/>
        <c:axId val="45771008"/>
        <c:axId val="46072960"/>
      </c:barChart>
      <c:catAx>
        <c:axId val="45771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072960"/>
        <c:crosses val="autoZero"/>
        <c:auto val="1"/>
        <c:lblAlgn val="ctr"/>
        <c:lblOffset val="100"/>
        <c:noMultiLvlLbl val="0"/>
      </c:catAx>
      <c:valAx>
        <c:axId val="46072960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577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013888888888887E-2"/>
          <c:y val="0"/>
          <c:w val="0.9614583333333333"/>
          <c:h val="0.86692249246545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283-4145-A26A-3B1D47A2C447}"/>
              </c:ext>
            </c:extLst>
          </c:dPt>
          <c:dPt>
            <c:idx val="2"/>
            <c:invertIfNegative val="0"/>
            <c:bubble3D val="0"/>
            <c:spPr>
              <a:solidFill>
                <a:srgbClr val="A4A4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283-4145-A26A-3B1D47A2C447}"/>
              </c:ext>
            </c:extLst>
          </c:dPt>
          <c:dPt>
            <c:idx val="3"/>
            <c:invertIfNegative val="0"/>
            <c:bubble3D val="0"/>
            <c:spPr>
              <a:solidFill>
                <a:srgbClr val="CE111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AB9-497F-8BBF-A0A54BE5AAA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058-4C24-9111-FD338BD9BC8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40 %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9E8-344B-8312-0C4665F9049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30 %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83-4145-A26A-3B1D47A2C44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20 %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283-4145-A26A-3B1D47A2C44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B9-497F-8BBF-A0A54BE5AAA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6 %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58-4C24-9111-FD338BD9BC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Fortement d'accord</c:v>
                </c:pt>
                <c:pt idx="1">
                  <c:v>Plutôt d'accord</c:v>
                </c:pt>
                <c:pt idx="2">
                  <c:v>Ni d'accord ni en désaccord</c:v>
                </c:pt>
                <c:pt idx="3">
                  <c:v>Plutôt en désaccord</c:v>
                </c:pt>
                <c:pt idx="4">
                  <c:v>Fortement en désaccord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</c:v>
                </c:pt>
                <c:pt idx="1">
                  <c:v>0.3</c:v>
                </c:pt>
                <c:pt idx="2">
                  <c:v>0.2</c:v>
                </c:pt>
                <c:pt idx="3">
                  <c:v>0.05</c:v>
                </c:pt>
                <c:pt idx="4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47-40B1-B383-11F1106F659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7544064"/>
        <c:axId val="57571584"/>
      </c:barChart>
      <c:catAx>
        <c:axId val="5754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7571584"/>
        <c:crosses val="autoZero"/>
        <c:auto val="1"/>
        <c:lblAlgn val="ctr"/>
        <c:lblOffset val="100"/>
        <c:noMultiLvlLbl val="0"/>
      </c:catAx>
      <c:valAx>
        <c:axId val="57571584"/>
        <c:scaling>
          <c:orientation val="minMax"/>
          <c:max val="0.45"/>
          <c:min val="0"/>
        </c:scaling>
        <c:delete val="0"/>
        <c:axPos val="l"/>
        <c:numFmt formatCode="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7544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373731408573929"/>
          <c:y val="8.7913233718735204E-2"/>
          <c:w val="0.47825579615048119"/>
          <c:h val="0.810411633972653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55 %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BE5-104C-A30C-BC3ED9BAE73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10 %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E5-104C-A30C-BC3ED9BAE73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30 %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BE5-104C-A30C-BC3ED9BAE73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6 %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E5-104C-A30C-BC3ED9BAE739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8D51E855-C48D-41B8-8484-BD81740E2C38}" type="VALUE">
                      <a:rPr lang="en-US" smtClean="0"/>
                      <a:pPr/>
                      <a:t>[VALUE]</a:t>
                    </a:fld>
                    <a:endParaRPr lang="en-CA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268-4390-AA6A-65A6D33FDA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Je suis à l'aise</c:v>
                </c:pt>
                <c:pt idx="1">
                  <c:v>Je suis plutôt à l'aise, mais je pourrais ne pas avoir accès à certains outils ou équipements nécessaires pour aider les vétérans</c:v>
                </c:pt>
                <c:pt idx="2">
                  <c:v>Je ne suis pas du tout à l'aise; j'aurais besoin de recevoir plus de formation </c:v>
                </c:pt>
                <c:pt idx="3">
                  <c:v>Autre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0.54658385093167705</c:v>
                </c:pt>
                <c:pt idx="1">
                  <c:v>9.9378881987577633E-2</c:v>
                </c:pt>
                <c:pt idx="2">
                  <c:v>0.29813664596273293</c:v>
                </c:pt>
                <c:pt idx="3">
                  <c:v>5.5900621118012424E-2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F-4737-806B-80CF8E8E3B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0"/>
        <c:overlap val="19"/>
        <c:axId val="45771008"/>
        <c:axId val="46072960"/>
      </c:barChart>
      <c:catAx>
        <c:axId val="45771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072960"/>
        <c:crosses val="autoZero"/>
        <c:auto val="1"/>
        <c:lblAlgn val="ctr"/>
        <c:lblOffset val="100"/>
        <c:noMultiLvlLbl val="0"/>
      </c:catAx>
      <c:valAx>
        <c:axId val="46072960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577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924462674999385"/>
          <c:y val="1.4466103957345202E-2"/>
          <c:w val="0.45358171810270836"/>
          <c:h val="0.963786621936966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46 %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BF-FF4C-991D-6415EA8FBE2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32 %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4BF-FF4C-991D-6415EA8FBE2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25 %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4BF-FF4C-991D-6415EA8FBE2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8 %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4BF-FF4C-991D-6415EA8FBE2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37 %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4BF-FF4C-991D-6415EA8FBE2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8D51E855-C48D-41B8-8484-BD81740E2C38}" type="VALUE">
                      <a:rPr lang="en-US" smtClean="0"/>
                      <a:pPr/>
                      <a:t>[VALUE]</a:t>
                    </a:fld>
                    <a:endParaRPr lang="en-CA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268-4390-AA6A-65A6D33FDA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Meilleure compréhension de la façon d'utiliser Mon dossier ACC </c:v>
                </c:pt>
                <c:pt idx="1">
                  <c:v>Meilleure compréhension des avantages</c:v>
                </c:pt>
                <c:pt idx="2">
                  <c:v>Des ambassadeurs ou des défendeurs</c:v>
                </c:pt>
                <c:pt idx="3">
                  <c:v>Autre</c:v>
                </c:pt>
                <c:pt idx="4">
                  <c:v>Rien - je fais déjà la promotion de Mon dossier ACC 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0.45962732919254656</c:v>
                </c:pt>
                <c:pt idx="1">
                  <c:v>0.31677018633540377</c:v>
                </c:pt>
                <c:pt idx="2">
                  <c:v>0.2484472049689441</c:v>
                </c:pt>
                <c:pt idx="3">
                  <c:v>8.0745341614906832E-2</c:v>
                </c:pt>
                <c:pt idx="4">
                  <c:v>0.36645962732919252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F-4737-806B-80CF8E8E3B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0"/>
        <c:overlap val="19"/>
        <c:axId val="45771008"/>
        <c:axId val="46072960"/>
      </c:barChart>
      <c:catAx>
        <c:axId val="45771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072960"/>
        <c:crosses val="autoZero"/>
        <c:auto val="1"/>
        <c:lblAlgn val="ctr"/>
        <c:lblOffset val="100"/>
        <c:noMultiLvlLbl val="0"/>
      </c:catAx>
      <c:valAx>
        <c:axId val="46072960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577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8056939553247957E-2"/>
          <c:w val="1"/>
          <c:h val="0.750860308721681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48 %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3F-FF4E-BCB1-65981A0EC337}"/>
                </c:ext>
              </c:extLst>
            </c:dLbl>
            <c:dLbl>
              <c:idx val="1"/>
              <c:layout>
                <c:manualLayout>
                  <c:x val="0"/>
                  <c:y val="6.7198528616784431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40 %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3F-FF4E-BCB1-65981A0EC33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7 %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3F-FF4E-BCB1-65981A0EC33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3F-FF4E-BCB1-65981A0EC3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Très utile</c:v>
                </c:pt>
                <c:pt idx="1">
                  <c:v>Plutôt utile</c:v>
                </c:pt>
                <c:pt idx="2">
                  <c:v>Pas très utile</c:v>
                </c:pt>
                <c:pt idx="3">
                  <c:v>Pas du tout utile</c:v>
                </c:pt>
              </c:strCache>
            </c:strRef>
          </c:cat>
          <c:val>
            <c:numRef>
              <c:f>Sheet1!$B$2:$B$5</c:f>
              <c:numCache>
                <c:formatCode>###0%</c:formatCode>
                <c:ptCount val="4"/>
                <c:pt idx="0">
                  <c:v>0.48447204968944102</c:v>
                </c:pt>
                <c:pt idx="1">
                  <c:v>0.40372670807453415</c:v>
                </c:pt>
                <c:pt idx="2">
                  <c:v>6.8322981366459631E-2</c:v>
                </c:pt>
                <c:pt idx="3">
                  <c:v>4.3478260869565216E-2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93-4BB8-BBF7-84ACE35175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1"/>
        <c:overlap val="-27"/>
        <c:axId val="46137344"/>
        <c:axId val="46140032"/>
      </c:barChart>
      <c:catAx>
        <c:axId val="4613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140032"/>
        <c:crosses val="autoZero"/>
        <c:auto val="1"/>
        <c:lblAlgn val="ctr"/>
        <c:lblOffset val="100"/>
        <c:noMultiLvlLbl val="0"/>
      </c:catAx>
      <c:valAx>
        <c:axId val="46140032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4613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8056939553247957E-2"/>
          <c:w val="1"/>
          <c:h val="0.750860308721681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66 %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7B2-EA47-99C1-18990C22FA7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29 %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7B2-EA47-99C1-18990C22FA7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7B2-EA47-99C1-18990C22FA7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7B2-EA47-99C1-18990C22FA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Très utile</c:v>
                </c:pt>
                <c:pt idx="1">
                  <c:v>Plutôt utile</c:v>
                </c:pt>
                <c:pt idx="2">
                  <c:v>Pas très utile</c:v>
                </c:pt>
                <c:pt idx="3">
                  <c:v>Je suis incertain(e)</c:v>
                </c:pt>
              </c:strCache>
            </c:strRef>
          </c:cat>
          <c:val>
            <c:numRef>
              <c:f>Sheet1!$B$2:$B$5</c:f>
              <c:numCache>
                <c:formatCode>###0%</c:formatCode>
                <c:ptCount val="4"/>
                <c:pt idx="0">
                  <c:v>0.66459627329192539</c:v>
                </c:pt>
                <c:pt idx="1">
                  <c:v>0.28571428571428575</c:v>
                </c:pt>
                <c:pt idx="2">
                  <c:v>1.2422360248447204E-2</c:v>
                </c:pt>
                <c:pt idx="3">
                  <c:v>3.7267080745341616E-2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93-4BB8-BBF7-84ACE35175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1"/>
        <c:overlap val="-27"/>
        <c:axId val="46137344"/>
        <c:axId val="46140032"/>
      </c:barChart>
      <c:catAx>
        <c:axId val="4613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140032"/>
        <c:crosses val="autoZero"/>
        <c:auto val="1"/>
        <c:lblAlgn val="ctr"/>
        <c:lblOffset val="100"/>
        <c:noMultiLvlLbl val="0"/>
      </c:catAx>
      <c:valAx>
        <c:axId val="46140032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4613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5969287570801"/>
          <c:y val="9.8056939553247957E-2"/>
          <c:w val="0.50403071242919906"/>
          <c:h val="0.8830174150013572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Très utile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41</a:t>
                    </a:r>
                    <a:r>
                      <a:rPr lang="en-US" baseline="0"/>
                      <a:t>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15E-184A-B4B0-131BA68D29A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53 %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15E-184A-B4B0-131BA68D29A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64 %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15E-184A-B4B0-131BA68D29A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59 %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15E-184A-B4B0-131BA68D29A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67 %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15E-184A-B4B0-131BA68D29A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69 %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15E-184A-B4B0-131BA68D29A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78 %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15E-184A-B4B0-131BA68D29A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67 %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15E-184A-B4B0-131BA68D29A8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77 %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15E-184A-B4B0-131BA68D29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Possibilité de tenir des vidéoconférences avec les vétérans</c:v>
                </c:pt>
                <c:pt idx="1">
                  <c:v>Possibilité de clavardage en ligne</c:v>
                </c:pt>
                <c:pt idx="2">
                  <c:v>Préciser une estimation de la date de la fin de traitement des demandes</c:v>
                </c:pt>
                <c:pt idx="3">
                  <c:v>Ajouter l'entente avec le gestionnaire de cas dans Mon dossier ACC </c:v>
                </c:pt>
                <c:pt idx="4">
                  <c:v>Suggestions d'avantages automatiques pour les vétérans</c:v>
                </c:pt>
                <c:pt idx="5">
                  <c:v>Augmenter le nombre de demandes offertes sous forme de formulaires Web guidés </c:v>
                </c:pt>
                <c:pt idx="6">
                  <c:v>Meilleur suivi de l'état des demandes</c:v>
                </c:pt>
                <c:pt idx="7">
                  <c:v>Élargir l'accès aux mandataires/autres représentants</c:v>
                </c:pt>
                <c:pt idx="8">
                  <c:v>Possibilité d'ajouter des fichiers et des liens dans les messages sécurisés 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0.40707964601769908</c:v>
                </c:pt>
                <c:pt idx="1">
                  <c:v>0.53333333333333333</c:v>
                </c:pt>
                <c:pt idx="2">
                  <c:v>0.64383561643835618</c:v>
                </c:pt>
                <c:pt idx="3">
                  <c:v>0.59090909090909094</c:v>
                </c:pt>
                <c:pt idx="4">
                  <c:v>0.66666666666666674</c:v>
                </c:pt>
                <c:pt idx="5">
                  <c:v>0.6875</c:v>
                </c:pt>
                <c:pt idx="6">
                  <c:v>0.77852348993288589</c:v>
                </c:pt>
                <c:pt idx="7">
                  <c:v>0.67132867132867136</c:v>
                </c:pt>
                <c:pt idx="8">
                  <c:v>0.77205882352941169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93-4BB8-BBF7-84ACE351751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Plutôt utile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30 %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15E-184A-B4B0-131BA68D29A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30 %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15E-184A-B4B0-131BA68D29A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22 %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15E-184A-B4B0-131BA68D29A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29 %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15E-184A-B4B0-131BA68D29A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24 %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15E-184A-B4B0-131BA68D29A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26 %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15E-184A-B4B0-131BA68D29A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17 %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15E-184A-B4B0-131BA68D29A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29 %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15E-184A-B4B0-131BA68D29A8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21 %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15E-184A-B4B0-131BA68D29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Possibilité de tenir des vidéoconférences avec les vétérans</c:v>
                </c:pt>
                <c:pt idx="1">
                  <c:v>Possibilité de clavardage en ligne</c:v>
                </c:pt>
                <c:pt idx="2">
                  <c:v>Préciser une estimation de la date de la fin de traitement des demandes</c:v>
                </c:pt>
                <c:pt idx="3">
                  <c:v>Ajouter l'entente avec le gestionnaire de cas dans Mon dossier ACC </c:v>
                </c:pt>
                <c:pt idx="4">
                  <c:v>Suggestions d'avantages automatiques pour les vétérans</c:v>
                </c:pt>
                <c:pt idx="5">
                  <c:v>Augmenter le nombre de demandes offertes sous forme de formulaires Web guidés </c:v>
                </c:pt>
                <c:pt idx="6">
                  <c:v>Meilleur suivi de l'état des demandes</c:v>
                </c:pt>
                <c:pt idx="7">
                  <c:v>Élargir l'accès aux mandataires/autres représentants</c:v>
                </c:pt>
                <c:pt idx="8">
                  <c:v>Possibilité d'ajouter des fichiers et des liens dans les messages sécurisés </c:v>
                </c:pt>
              </c:strCache>
            </c:strRef>
          </c:cat>
          <c:val>
            <c:numRef>
              <c:f>Sheet1!$C$2:$C$10</c:f>
              <c:numCache>
                <c:formatCode>0%</c:formatCode>
                <c:ptCount val="9"/>
                <c:pt idx="0">
                  <c:v>0.30088495575221236</c:v>
                </c:pt>
                <c:pt idx="1">
                  <c:v>0.3037037037037037</c:v>
                </c:pt>
                <c:pt idx="2">
                  <c:v>0.21917808219178081</c:v>
                </c:pt>
                <c:pt idx="3">
                  <c:v>0.29090909090909089</c:v>
                </c:pt>
                <c:pt idx="4">
                  <c:v>0.24305555555555558</c:v>
                </c:pt>
                <c:pt idx="5">
                  <c:v>0.2638888888888889</c:v>
                </c:pt>
                <c:pt idx="6">
                  <c:v>0.17449664429530201</c:v>
                </c:pt>
                <c:pt idx="7">
                  <c:v>0.2937062937062937</c:v>
                </c:pt>
                <c:pt idx="8">
                  <c:v>0.20588235294117649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04-4020-A224-6646B37AED5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Pas très utile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12 %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15E-184A-B4B0-131BA68D29A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15E-184A-B4B0-131BA68D29A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7</a:t>
                    </a:r>
                    <a:r>
                      <a:rPr lang="en-US" baseline="0"/>
                      <a:t>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15E-184A-B4B0-131BA68D29A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6 %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15E-184A-B4B0-131BA68D29A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5 %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15E-184A-B4B0-131BA68D29A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4 %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15E-184A-B4B0-131BA68D29A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3 %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15E-184A-B4B0-131BA68D29A8}"/>
                </c:ext>
              </c:extLst>
            </c:dLbl>
            <c:dLbl>
              <c:idx val="7"/>
              <c:layout>
                <c:manualLayout>
                  <c:x val="-2.7276475051972716E-2"/>
                  <c:y val="-3.807916621617792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/>
                      <a:t>2 %</a:t>
                    </a:r>
                  </a:p>
                </c:rich>
              </c:tx>
              <c:spPr>
                <a:solidFill>
                  <a:srgbClr val="CE2029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Franklin Gothic Book" panose="020B05030201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6F1-4D69-9B37-5E87E86E8B9E}"/>
                </c:ext>
              </c:extLst>
            </c:dLbl>
            <c:dLbl>
              <c:idx val="8"/>
              <c:layout>
                <c:manualLayout>
                  <c:x val="-3.0147682952180486E-2"/>
                  <c:y val="-3.583921526228502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/>
                      <a:t>1 %</a:t>
                    </a:r>
                  </a:p>
                </c:rich>
              </c:tx>
              <c:spPr>
                <a:solidFill>
                  <a:srgbClr val="CE111B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Franklin Gothic Book" panose="020B05030201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F04-4020-A224-6646B37AED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Possibilité de tenir des vidéoconférences avec les vétérans</c:v>
                </c:pt>
                <c:pt idx="1">
                  <c:v>Possibilité de clavardage en ligne</c:v>
                </c:pt>
                <c:pt idx="2">
                  <c:v>Préciser une estimation de la date de la fin de traitement des demandes</c:v>
                </c:pt>
                <c:pt idx="3">
                  <c:v>Ajouter l'entente avec le gestionnaire de cas dans Mon dossier ACC </c:v>
                </c:pt>
                <c:pt idx="4">
                  <c:v>Suggestions d'avantages automatiques pour les vétérans</c:v>
                </c:pt>
                <c:pt idx="5">
                  <c:v>Augmenter le nombre de demandes offertes sous forme de formulaires Web guidés </c:v>
                </c:pt>
                <c:pt idx="6">
                  <c:v>Meilleur suivi de l'état des demandes</c:v>
                </c:pt>
                <c:pt idx="7">
                  <c:v>Élargir l'accès aux mandataires/autres représentants</c:v>
                </c:pt>
                <c:pt idx="8">
                  <c:v>Possibilité d'ajouter des fichiers et des liens dans les messages sécurisés </c:v>
                </c:pt>
              </c:strCache>
            </c:strRef>
          </c:cat>
          <c:val>
            <c:numRef>
              <c:f>Sheet1!$D$2:$D$10</c:f>
              <c:numCache>
                <c:formatCode>0%</c:formatCode>
                <c:ptCount val="9"/>
                <c:pt idx="0">
                  <c:v>0.12389380530973451</c:v>
                </c:pt>
                <c:pt idx="1">
                  <c:v>5.185185185185185E-2</c:v>
                </c:pt>
                <c:pt idx="2">
                  <c:v>6.8493150684931503E-2</c:v>
                </c:pt>
                <c:pt idx="3">
                  <c:v>6.363636363636363E-2</c:v>
                </c:pt>
                <c:pt idx="4">
                  <c:v>4.8611111111111105E-2</c:v>
                </c:pt>
                <c:pt idx="5">
                  <c:v>4.1666666666666671E-2</c:v>
                </c:pt>
                <c:pt idx="6">
                  <c:v>2.684563758389262E-2</c:v>
                </c:pt>
                <c:pt idx="7">
                  <c:v>2.097902097902098E-2</c:v>
                </c:pt>
                <c:pt idx="8">
                  <c:v>1.4705882352941178E-2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04-4020-A224-6646B37AED5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Pas du tout utile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17 %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515E-184A-B4B0-131BA68D29A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11 %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15E-184A-B4B0-131BA68D29A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7 %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15E-184A-B4B0-131BA68D29A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15E-184A-B4B0-131BA68D29A8}"/>
                </c:ext>
              </c:extLst>
            </c:dLbl>
            <c:dLbl>
              <c:idx val="4"/>
              <c:layout>
                <c:manualLayout>
                  <c:x val="0"/>
                  <c:y val="-3.807916621617792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/>
                      <a:t>4 %</a:t>
                    </a:r>
                  </a:p>
                </c:rich>
              </c:tx>
              <c:spPr>
                <a:solidFill>
                  <a:srgbClr val="9B181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Franklin Gothic Book" panose="020B05030201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F04-4020-A224-6646B37AED51}"/>
                </c:ext>
              </c:extLst>
            </c:dLbl>
            <c:dLbl>
              <c:idx val="5"/>
              <c:layout>
                <c:manualLayout>
                  <c:x val="-1.435603950103622E-3"/>
                  <c:y val="-4.25590681239634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/>
                      <a:t>1 %</a:t>
                    </a:r>
                  </a:p>
                </c:rich>
              </c:tx>
              <c:spPr>
                <a:solidFill>
                  <a:srgbClr val="9B181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Franklin Gothic Book" panose="020B05030201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F1-4D69-9B37-5E87E86E8B9E}"/>
                </c:ext>
              </c:extLst>
            </c:dLbl>
            <c:dLbl>
              <c:idx val="6"/>
              <c:layout>
                <c:manualLayout>
                  <c:x val="0"/>
                  <c:y val="-4.25590681239634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/>
                      <a:t>2 %</a:t>
                    </a:r>
                  </a:p>
                </c:rich>
              </c:tx>
              <c:spPr>
                <a:solidFill>
                  <a:srgbClr val="9B181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Franklin Gothic Book" panose="020B05030201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F1-4D69-9B37-5E87E86E8B9E}"/>
                </c:ext>
              </c:extLst>
            </c:dLbl>
            <c:dLbl>
              <c:idx val="7"/>
              <c:layout>
                <c:manualLayout>
                  <c:x val="0"/>
                  <c:y val="-5.599877384732043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/>
                      <a:t>1 %</a:t>
                    </a:r>
                  </a:p>
                </c:rich>
              </c:tx>
              <c:spPr>
                <a:solidFill>
                  <a:srgbClr val="9B181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Franklin Gothic Book" panose="020B05030201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F1-4D69-9B37-5E87E86E8B9E}"/>
                </c:ext>
              </c:extLst>
            </c:dLbl>
            <c:dLbl>
              <c:idx val="8"/>
              <c:layout>
                <c:manualLayout>
                  <c:x val="0"/>
                  <c:y val="-7.391838147846288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/>
                      <a:t>1 %</a:t>
                    </a:r>
                  </a:p>
                </c:rich>
              </c:tx>
              <c:spPr>
                <a:solidFill>
                  <a:srgbClr val="9B181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Franklin Gothic Book" panose="020B05030201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F04-4020-A224-6646B37AED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Possibilité de tenir des vidéoconférences avec les vétérans</c:v>
                </c:pt>
                <c:pt idx="1">
                  <c:v>Possibilité de clavardage en ligne</c:v>
                </c:pt>
                <c:pt idx="2">
                  <c:v>Préciser une estimation de la date de la fin de traitement des demandes</c:v>
                </c:pt>
                <c:pt idx="3">
                  <c:v>Ajouter l'entente avec le gestionnaire de cas dans Mon dossier ACC </c:v>
                </c:pt>
                <c:pt idx="4">
                  <c:v>Suggestions d'avantages automatiques pour les vétérans</c:v>
                </c:pt>
                <c:pt idx="5">
                  <c:v>Augmenter le nombre de demandes offertes sous forme de formulaires Web guidés </c:v>
                </c:pt>
                <c:pt idx="6">
                  <c:v>Meilleur suivi de l'état des demandes</c:v>
                </c:pt>
                <c:pt idx="7">
                  <c:v>Élargir l'accès aux mandataires/autres représentants</c:v>
                </c:pt>
                <c:pt idx="8">
                  <c:v>Possibilité d'ajouter des fichiers et des liens dans les messages sécurisés </c:v>
                </c:pt>
              </c:strCache>
            </c:strRef>
          </c:cat>
          <c:val>
            <c:numRef>
              <c:f>Sheet1!$E$2:$E$10</c:f>
              <c:numCache>
                <c:formatCode>0%</c:formatCode>
                <c:ptCount val="9"/>
                <c:pt idx="0">
                  <c:v>0.16814159292035399</c:v>
                </c:pt>
                <c:pt idx="1">
                  <c:v>0.1111111111111111</c:v>
                </c:pt>
                <c:pt idx="2">
                  <c:v>6.8493150684931503E-2</c:v>
                </c:pt>
                <c:pt idx="3">
                  <c:v>5.4545454545454543E-2</c:v>
                </c:pt>
                <c:pt idx="4">
                  <c:v>4.1666666666666671E-2</c:v>
                </c:pt>
                <c:pt idx="5">
                  <c:v>6.9444444444444441E-3</c:v>
                </c:pt>
                <c:pt idx="6">
                  <c:v>2.0134228187919465E-2</c:v>
                </c:pt>
                <c:pt idx="7">
                  <c:v>1.3986013986013986E-2</c:v>
                </c:pt>
                <c:pt idx="8">
                  <c:v>7.352941176470589E-3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04-4020-A224-6646B37AED5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46137344"/>
        <c:axId val="46140032"/>
      </c:barChart>
      <c:catAx>
        <c:axId val="46137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140032"/>
        <c:crosses val="autoZero"/>
        <c:auto val="1"/>
        <c:lblAlgn val="ctr"/>
        <c:lblOffset val="100"/>
        <c:noMultiLvlLbl val="0"/>
      </c:catAx>
      <c:valAx>
        <c:axId val="46140032"/>
        <c:scaling>
          <c:orientation val="minMax"/>
          <c:max val="1"/>
        </c:scaling>
        <c:delete val="0"/>
        <c:axPos val="b"/>
        <c:numFmt formatCode="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137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5246835143268185"/>
          <c:y val="1.3439705723356886E-2"/>
          <c:w val="0.59941133455664874"/>
          <c:h val="4.36093758350210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Franklin Gothic Book" panose="020B05030201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Book" panose="020B05030201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90186452217545"/>
          <c:y val="0.11079685044202824"/>
          <c:w val="0.55576901074464669"/>
          <c:h val="0.8588407564993023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766-41B7-9F59-31190970C8C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766-41B7-9F59-31190970C8C1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fr-FR" sz="2400" baseline="0"/>
                      <a:t>Oui, a communiqué avec ACC</a:t>
                    </a:r>
                  </a:p>
                  <a:p>
                    <a:pPr>
                      <a:defRPr sz="2400">
                        <a:solidFill>
                          <a:schemeClr val="bg1"/>
                        </a:solidFill>
                      </a:defRPr>
                    </a:pPr>
                    <a:r>
                      <a:rPr lang="fr-FR" sz="2400" baseline="0"/>
                      <a:t>81 %</a:t>
                    </a:r>
                    <a:endParaRPr lang="fr-FR" sz="24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766-41B7-9F59-31190970C8C1}"/>
                </c:ext>
              </c:extLst>
            </c:dLbl>
            <c:dLbl>
              <c:idx val="1"/>
              <c:layout>
                <c:manualLayout>
                  <c:x val="-0.16628536808869582"/>
                  <c:y val="0.1912095226143668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sz="2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fr-FR" sz="2400">
                        <a:solidFill>
                          <a:schemeClr val="bg1"/>
                        </a:solidFill>
                      </a:rPr>
                      <a:t>Non, n’a pas communiqué</a:t>
                    </a:r>
                    <a:r>
                      <a:rPr lang="fr-FR" sz="2400" baseline="0">
                        <a:solidFill>
                          <a:schemeClr val="bg1"/>
                        </a:solidFill>
                      </a:rPr>
                      <a:t> avec ACC</a:t>
                    </a:r>
                    <a:endParaRPr lang="fr-FR" sz="2400" dirty="0">
                      <a:solidFill>
                        <a:schemeClr val="bg1"/>
                      </a:solidFill>
                    </a:endParaRPr>
                  </a:p>
                  <a:p>
                    <a:pPr algn="ctr">
                      <a:defRPr sz="2400">
                        <a:solidFill>
                          <a:schemeClr val="bg1"/>
                        </a:solidFill>
                      </a:defRPr>
                    </a:pPr>
                    <a:r>
                      <a:rPr lang="fr-FR" sz="2400">
                        <a:solidFill>
                          <a:schemeClr val="bg1"/>
                        </a:solidFill>
                      </a:rPr>
                      <a:t>19</a:t>
                    </a:r>
                    <a:r>
                      <a:rPr lang="fr-FR" sz="2400" baseline="0">
                        <a:solidFill>
                          <a:schemeClr val="bg1"/>
                        </a:solidFill>
                      </a:rPr>
                      <a:t> %</a:t>
                    </a:r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907526387467602"/>
                      <c:h val="0.27839518287829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766-41B7-9F59-31190970C8C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Does not apply </a:t>
                    </a:r>
                    <a:fld id="{F48AC880-3E63-4870-A16E-2E38E02E16DD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D0B3-484D-993A-E9A9D05530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0.81</c:v>
                </c:pt>
                <c:pt idx="1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66-41B7-9F59-31190970C8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1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0.21781</cdr:x>
      <cdr:y>0.40469</cdr:y>
    </cdr:from>
    <cdr:to>
      <cdr:x>0.49181</cdr:x>
      <cdr:y>0.65187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CE237FD-F124-4555-BD00-B738D12E1B31}"/>
            </a:ext>
          </a:extLst>
        </cdr:cNvPr>
        <cdr:cNvSpPr txBox="1"/>
      </cdr:nvSpPr>
      <cdr:spPr>
        <a:xfrm xmlns:a="http://schemas.openxmlformats.org/drawingml/2006/main">
          <a:off x="1991655" y="2310642"/>
          <a:ext cx="2505456" cy="14113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CA" sz="2800" b="1">
              <a:solidFill>
                <a:schemeClr val="accent1"/>
              </a:solidFill>
            </a:rPr>
            <a:t>66 % ont utilisé le </a:t>
          </a:r>
        </a:p>
        <a:p xmlns:a="http://schemas.openxmlformats.org/drawingml/2006/main">
          <a:pPr algn="ctr"/>
          <a:r>
            <a:rPr lang="en-CA" sz="2800" b="1">
              <a:solidFill>
                <a:schemeClr val="accent1"/>
              </a:solidFill>
            </a:rPr>
            <a:t>Navigateur des </a:t>
          </a:r>
        </a:p>
        <a:p xmlns:a="http://schemas.openxmlformats.org/drawingml/2006/main">
          <a:pPr algn="ctr"/>
          <a:r>
            <a:rPr lang="en-CA" sz="2800" b="1">
              <a:solidFill>
                <a:schemeClr val="accent1"/>
              </a:solidFill>
            </a:rPr>
            <a:t>avantages</a:t>
          </a:r>
          <a:endParaRPr lang="en-CA" sz="2800" b="1" dirty="0">
            <a:solidFill>
              <a:schemeClr val="accent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0.21366</cdr:x>
      <cdr:y>0.40285</cdr:y>
    </cdr:from>
    <cdr:to>
      <cdr:x>0.47723</cdr:x>
      <cdr:y>0.78486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CE237FD-F124-4555-BD00-B738D12E1B31}"/>
            </a:ext>
          </a:extLst>
        </cdr:cNvPr>
        <cdr:cNvSpPr txBox="1"/>
      </cdr:nvSpPr>
      <cdr:spPr>
        <a:xfrm xmlns:a="http://schemas.openxmlformats.org/drawingml/2006/main">
          <a:off x="1953680" y="2300110"/>
          <a:ext cx="2410085" cy="21811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CA" sz="2000" b="1" dirty="0">
              <a:solidFill>
                <a:schemeClr val="accent1"/>
              </a:solidFill>
            </a:rPr>
            <a:t>88 % </a:t>
          </a:r>
          <a:r>
            <a:rPr lang="en-CA" sz="2000" b="1" dirty="0" err="1">
              <a:solidFill>
                <a:schemeClr val="accent1"/>
              </a:solidFill>
            </a:rPr>
            <a:t>ont</a:t>
          </a:r>
          <a:r>
            <a:rPr lang="en-CA" sz="2000" b="1" dirty="0">
              <a:solidFill>
                <a:schemeClr val="accent1"/>
              </a:solidFill>
            </a:rPr>
            <a:t> </a:t>
          </a:r>
          <a:r>
            <a:rPr lang="en-CA" sz="2000" b="1" dirty="0" err="1">
              <a:solidFill>
                <a:schemeClr val="accent1"/>
              </a:solidFill>
            </a:rPr>
            <a:t>utilisé</a:t>
          </a:r>
          <a:r>
            <a:rPr lang="en-CA" sz="2000" b="1" dirty="0">
              <a:solidFill>
                <a:schemeClr val="accent1"/>
              </a:solidFill>
            </a:rPr>
            <a:t> </a:t>
          </a:r>
        </a:p>
        <a:p xmlns:a="http://schemas.openxmlformats.org/drawingml/2006/main">
          <a:pPr algn="ctr"/>
          <a:r>
            <a:rPr lang="en-CA" sz="2000" b="1" dirty="0">
              <a:solidFill>
                <a:schemeClr val="accent1"/>
              </a:solidFill>
            </a:rPr>
            <a:t>la </a:t>
          </a:r>
          <a:r>
            <a:rPr lang="en-CA" sz="2000" b="1" dirty="0" err="1">
              <a:solidFill>
                <a:schemeClr val="accent1"/>
              </a:solidFill>
            </a:rPr>
            <a:t>fonctionnalité</a:t>
          </a:r>
          <a:r>
            <a:rPr lang="en-CA" sz="2000" b="1" dirty="0">
              <a:solidFill>
                <a:schemeClr val="accent1"/>
              </a:solidFill>
            </a:rPr>
            <a:t> </a:t>
          </a:r>
        </a:p>
        <a:p xmlns:a="http://schemas.openxmlformats.org/drawingml/2006/main">
          <a:pPr algn="ctr"/>
          <a:r>
            <a:rPr lang="en-CA" sz="2000" b="1" dirty="0">
              <a:solidFill>
                <a:schemeClr val="accent1"/>
              </a:solidFill>
            </a:rPr>
            <a:t>« Faire le </a:t>
          </a:r>
          <a:r>
            <a:rPr lang="en-CA" sz="2000" b="1" dirty="0" err="1">
              <a:solidFill>
                <a:schemeClr val="accent1"/>
              </a:solidFill>
            </a:rPr>
            <a:t>suivi</a:t>
          </a:r>
          <a:r>
            <a:rPr lang="en-CA" sz="2000" b="1" dirty="0">
              <a:solidFill>
                <a:schemeClr val="accent1"/>
              </a:solidFill>
            </a:rPr>
            <a:t> </a:t>
          </a:r>
        </a:p>
        <a:p xmlns:a="http://schemas.openxmlformats.org/drawingml/2006/main">
          <a:pPr algn="ctr"/>
          <a:r>
            <a:rPr lang="en-CA" sz="2000" b="1" dirty="0">
              <a:solidFill>
                <a:schemeClr val="accent1"/>
              </a:solidFill>
            </a:rPr>
            <a:t>de </a:t>
          </a:r>
          <a:r>
            <a:rPr lang="en-CA" sz="2000" b="1" dirty="0" err="1">
              <a:solidFill>
                <a:schemeClr val="accent1"/>
              </a:solidFill>
            </a:rPr>
            <a:t>vos</a:t>
          </a:r>
          <a:r>
            <a:rPr lang="en-CA" sz="2000" b="1" dirty="0">
              <a:solidFill>
                <a:schemeClr val="accent1"/>
              </a:solidFill>
            </a:rPr>
            <a:t> </a:t>
          </a:r>
          <a:r>
            <a:rPr lang="en-CA" sz="2000" b="1" dirty="0" err="1">
              <a:solidFill>
                <a:schemeClr val="accent1"/>
              </a:solidFill>
            </a:rPr>
            <a:t>demandes</a:t>
          </a:r>
          <a:r>
            <a:rPr lang="en-CA" sz="2000" b="1" dirty="0">
              <a:solidFill>
                <a:schemeClr val="accent1"/>
              </a:solidFill>
            </a:rPr>
            <a:t> »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0.22433</cdr:x>
      <cdr:y>0.31022</cdr:y>
    </cdr:from>
    <cdr:to>
      <cdr:x>0.47322</cdr:x>
      <cdr:y>0.75688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CE237FD-F124-4555-BD00-B738D12E1B31}"/>
            </a:ext>
          </a:extLst>
        </cdr:cNvPr>
        <cdr:cNvSpPr txBox="1"/>
      </cdr:nvSpPr>
      <cdr:spPr>
        <a:xfrm xmlns:a="http://schemas.openxmlformats.org/drawingml/2006/main">
          <a:off x="2051290" y="1771263"/>
          <a:ext cx="2275850" cy="25502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CA" sz="2000" b="1" dirty="0">
              <a:solidFill>
                <a:schemeClr val="accent1"/>
              </a:solidFill>
            </a:rPr>
            <a:t>44 % </a:t>
          </a:r>
          <a:r>
            <a:rPr lang="en-CA" sz="2000" b="1" dirty="0" err="1">
              <a:solidFill>
                <a:schemeClr val="accent1"/>
              </a:solidFill>
            </a:rPr>
            <a:t>estiment</a:t>
          </a:r>
          <a:r>
            <a:rPr lang="en-CA" sz="2000" b="1" dirty="0">
              <a:solidFill>
                <a:schemeClr val="accent1"/>
              </a:solidFill>
            </a:rPr>
            <a:t> </a:t>
          </a:r>
        </a:p>
        <a:p xmlns:a="http://schemas.openxmlformats.org/drawingml/2006/main">
          <a:pPr algn="ctr"/>
          <a:r>
            <a:rPr lang="en-CA" sz="2000" b="1" dirty="0">
              <a:solidFill>
                <a:schemeClr val="accent1"/>
              </a:solidFill>
            </a:rPr>
            <a:t>que la </a:t>
          </a:r>
          <a:r>
            <a:rPr lang="en-CA" sz="2000" b="1" dirty="0" err="1">
              <a:solidFill>
                <a:schemeClr val="accent1"/>
              </a:solidFill>
            </a:rPr>
            <a:t>fonctionnalité</a:t>
          </a:r>
          <a:r>
            <a:rPr lang="en-CA" sz="2000" b="1" dirty="0">
              <a:solidFill>
                <a:schemeClr val="accent1"/>
              </a:solidFill>
            </a:rPr>
            <a:t> </a:t>
          </a:r>
        </a:p>
        <a:p xmlns:a="http://schemas.openxmlformats.org/drawingml/2006/main">
          <a:pPr algn="ctr"/>
          <a:r>
            <a:rPr lang="en-CA" sz="2000" b="1" dirty="0">
              <a:solidFill>
                <a:schemeClr val="accent1"/>
              </a:solidFill>
            </a:rPr>
            <a:t>« Faire le </a:t>
          </a:r>
          <a:r>
            <a:rPr lang="en-CA" sz="2000" b="1" dirty="0" err="1">
              <a:solidFill>
                <a:schemeClr val="accent1"/>
              </a:solidFill>
            </a:rPr>
            <a:t>suivi</a:t>
          </a:r>
          <a:r>
            <a:rPr lang="en-CA" sz="2000" b="1" dirty="0">
              <a:solidFill>
                <a:schemeClr val="accent1"/>
              </a:solidFill>
            </a:rPr>
            <a:t> de </a:t>
          </a:r>
        </a:p>
        <a:p xmlns:a="http://schemas.openxmlformats.org/drawingml/2006/main">
          <a:pPr algn="ctr"/>
          <a:r>
            <a:rPr lang="en-CA" sz="2000" b="1" dirty="0" err="1">
              <a:solidFill>
                <a:schemeClr val="accent1"/>
              </a:solidFill>
            </a:rPr>
            <a:t>vos</a:t>
          </a:r>
          <a:r>
            <a:rPr lang="en-CA" sz="2000" b="1" dirty="0">
              <a:solidFill>
                <a:schemeClr val="accent1"/>
              </a:solidFill>
            </a:rPr>
            <a:t> </a:t>
          </a:r>
          <a:r>
            <a:rPr lang="en-CA" sz="2000" b="1" dirty="0" err="1">
              <a:solidFill>
                <a:schemeClr val="accent1"/>
              </a:solidFill>
            </a:rPr>
            <a:t>demandes</a:t>
          </a:r>
          <a:r>
            <a:rPr lang="en-CA" sz="2000" b="1" dirty="0">
              <a:solidFill>
                <a:schemeClr val="accent1"/>
              </a:solidFill>
            </a:rPr>
            <a:t> » </a:t>
          </a:r>
        </a:p>
        <a:p xmlns:a="http://schemas.openxmlformats.org/drawingml/2006/main">
          <a:pPr algn="ctr"/>
          <a:r>
            <a:rPr lang="en-CA" sz="2000" b="1" dirty="0" err="1">
              <a:solidFill>
                <a:schemeClr val="accent1"/>
              </a:solidFill>
            </a:rPr>
            <a:t>fournit</a:t>
          </a:r>
          <a:r>
            <a:rPr lang="en-CA" sz="2000" b="1" dirty="0">
              <a:solidFill>
                <a:schemeClr val="accent1"/>
              </a:solidFill>
            </a:rPr>
            <a:t> </a:t>
          </a:r>
          <a:r>
            <a:rPr lang="en-CA" sz="2000" b="1" dirty="0" err="1">
              <a:solidFill>
                <a:schemeClr val="accent1"/>
              </a:solidFill>
            </a:rPr>
            <a:t>suffisamment</a:t>
          </a:r>
          <a:r>
            <a:rPr lang="en-CA" sz="2000" b="1" dirty="0">
              <a:solidFill>
                <a:schemeClr val="accent1"/>
              </a:solidFill>
            </a:rPr>
            <a:t> </a:t>
          </a:r>
        </a:p>
        <a:p xmlns:a="http://schemas.openxmlformats.org/drawingml/2006/main">
          <a:pPr algn="ctr"/>
          <a:r>
            <a:rPr lang="en-CA" sz="2000" b="1" dirty="0">
              <a:solidFill>
                <a:schemeClr val="accent1"/>
              </a:solidFill>
            </a:rPr>
            <a:t>de </a:t>
          </a:r>
          <a:r>
            <a:rPr lang="en-CA" sz="2000" b="1" dirty="0" err="1">
              <a:solidFill>
                <a:schemeClr val="accent1"/>
              </a:solidFill>
            </a:rPr>
            <a:t>détails</a:t>
          </a:r>
          <a:r>
            <a:rPr lang="en-CA" sz="2000" b="1" dirty="0">
              <a:solidFill>
                <a:schemeClr val="accent1"/>
              </a:solidFill>
            </a:rPr>
            <a:t> 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0.21982</cdr:x>
      <cdr:y>0.34832</cdr:y>
    </cdr:from>
    <cdr:to>
      <cdr:x>0.4632</cdr:x>
      <cdr:y>0.67742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CE237FD-F124-4555-BD00-B738D12E1B31}"/>
            </a:ext>
          </a:extLst>
        </cdr:cNvPr>
        <cdr:cNvSpPr txBox="1"/>
      </cdr:nvSpPr>
      <cdr:spPr>
        <a:xfrm xmlns:a="http://schemas.openxmlformats.org/drawingml/2006/main">
          <a:off x="2010034" y="1988783"/>
          <a:ext cx="2225467" cy="1879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CA" sz="2800" b="1" dirty="0">
              <a:solidFill>
                <a:schemeClr val="accent1"/>
              </a:solidFill>
            </a:rPr>
            <a:t>57 % </a:t>
          </a:r>
          <a:r>
            <a:rPr lang="en-CA" sz="2800" b="1" dirty="0" err="1">
              <a:solidFill>
                <a:schemeClr val="accent1"/>
              </a:solidFill>
            </a:rPr>
            <a:t>ont</a:t>
          </a:r>
          <a:r>
            <a:rPr lang="en-CA" sz="2800" b="1" dirty="0">
              <a:solidFill>
                <a:schemeClr val="accent1"/>
              </a:solidFill>
            </a:rPr>
            <a:t> </a:t>
          </a:r>
        </a:p>
        <a:p xmlns:a="http://schemas.openxmlformats.org/drawingml/2006/main">
          <a:pPr algn="ctr"/>
          <a:r>
            <a:rPr lang="en-CA" sz="2800" b="1" dirty="0" err="1">
              <a:solidFill>
                <a:schemeClr val="accent1"/>
              </a:solidFill>
            </a:rPr>
            <a:t>utilisé</a:t>
          </a:r>
          <a:r>
            <a:rPr lang="en-CA" sz="2800" b="1" dirty="0">
              <a:solidFill>
                <a:schemeClr val="accent1"/>
              </a:solidFill>
            </a:rPr>
            <a:t> </a:t>
          </a:r>
          <a:r>
            <a:rPr lang="en-CA" sz="2800" b="1" dirty="0" err="1">
              <a:solidFill>
                <a:schemeClr val="accent1"/>
              </a:solidFill>
            </a:rPr>
            <a:t>l’outil</a:t>
          </a:r>
          <a:r>
            <a:rPr lang="en-CA" sz="2800" b="1" dirty="0">
              <a:solidFill>
                <a:schemeClr val="accent1"/>
              </a:solidFill>
            </a:rPr>
            <a:t> </a:t>
          </a:r>
        </a:p>
        <a:p xmlns:a="http://schemas.openxmlformats.org/drawingml/2006/main">
          <a:pPr algn="ctr"/>
          <a:r>
            <a:rPr lang="en-CA" sz="2800" b="1" dirty="0">
              <a:solidFill>
                <a:schemeClr val="accent1"/>
              </a:solidFill>
            </a:rPr>
            <a:t> « Temps </a:t>
          </a:r>
          <a:r>
            <a:rPr lang="en-CA" sz="2800" b="1" dirty="0" err="1">
              <a:solidFill>
                <a:schemeClr val="accent1"/>
              </a:solidFill>
            </a:rPr>
            <a:t>d’attente</a:t>
          </a:r>
          <a:r>
            <a:rPr lang="en-CA" sz="2800" b="1" dirty="0">
              <a:solidFill>
                <a:schemeClr val="accent1"/>
              </a:solidFill>
            </a:rPr>
            <a:t> »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0.22698</cdr:x>
      <cdr:y>0.4337</cdr:y>
    </cdr:from>
    <cdr:to>
      <cdr:x>0.45506</cdr:x>
      <cdr:y>0.76282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CE237FD-F124-4555-BD00-B738D12E1B31}"/>
            </a:ext>
          </a:extLst>
        </cdr:cNvPr>
        <cdr:cNvSpPr txBox="1"/>
      </cdr:nvSpPr>
      <cdr:spPr>
        <a:xfrm xmlns:a="http://schemas.openxmlformats.org/drawingml/2006/main">
          <a:off x="2075506" y="2476280"/>
          <a:ext cx="2085530" cy="18791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CA" sz="2800" b="1">
              <a:solidFill>
                <a:schemeClr val="accent1"/>
              </a:solidFill>
            </a:rPr>
            <a:t>31 % ont utilisé </a:t>
          </a:r>
        </a:p>
        <a:p xmlns:a="http://schemas.openxmlformats.org/drawingml/2006/main">
          <a:pPr algn="ctr"/>
          <a:r>
            <a:rPr lang="en-CA" sz="2800" b="1">
              <a:solidFill>
                <a:schemeClr val="accent1"/>
              </a:solidFill>
            </a:rPr>
            <a:t>un formulaire </a:t>
          </a:r>
        </a:p>
        <a:p xmlns:a="http://schemas.openxmlformats.org/drawingml/2006/main">
          <a:pPr algn="ctr"/>
          <a:r>
            <a:rPr lang="en-CA" sz="2800" b="1">
              <a:solidFill>
                <a:schemeClr val="accent1"/>
              </a:solidFill>
            </a:rPr>
            <a:t>Web guidé</a:t>
          </a:r>
          <a:endParaRPr lang="en-CA" sz="2800" b="1" dirty="0">
            <a:solidFill>
              <a:schemeClr val="accent1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0.42032</cdr:x>
      <cdr:y>0.34964</cdr:y>
    </cdr:from>
    <cdr:to>
      <cdr:x>0.59583</cdr:x>
      <cdr:y>0.65036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C2D4E4F-7B8B-4F47-9021-2D8D47CB6365}"/>
            </a:ext>
          </a:extLst>
        </cdr:cNvPr>
        <cdr:cNvSpPr txBox="1"/>
      </cdr:nvSpPr>
      <cdr:spPr>
        <a:xfrm xmlns:a="http://schemas.openxmlformats.org/drawingml/2006/main">
          <a:off x="3718375" y="1982395"/>
          <a:ext cx="1552575" cy="1704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CA" sz="2800" b="1">
              <a:solidFill>
                <a:schemeClr val="accent1"/>
              </a:solidFill>
            </a:rPr>
            <a:t>71 % ont utilisé</a:t>
          </a:r>
        </a:p>
        <a:p xmlns:a="http://schemas.openxmlformats.org/drawingml/2006/main">
          <a:pPr algn="ctr"/>
          <a:r>
            <a:rPr lang="en-CA" sz="2800" b="1">
              <a:solidFill>
                <a:schemeClr val="accent1"/>
              </a:solidFill>
            </a:rPr>
            <a:t> la messagerie </a:t>
          </a:r>
        </a:p>
        <a:p xmlns:a="http://schemas.openxmlformats.org/drawingml/2006/main">
          <a:pPr algn="ctr"/>
          <a:r>
            <a:rPr lang="en-CA" sz="2800" b="1">
              <a:solidFill>
                <a:schemeClr val="accent1"/>
              </a:solidFill>
            </a:rPr>
            <a:t>sécurisée</a:t>
          </a:r>
          <a:endParaRPr lang="en-CA" sz="2800" b="1" dirty="0">
            <a:solidFill>
              <a:schemeClr val="accent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A50C624-8676-4E4B-8C13-9EAC95EEAC4E}" type="datetimeFigureOut">
              <a:rPr lang="en-CA" smtClean="0"/>
              <a:t>2019-08-14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03E1F71-86C8-479F-A7CD-A6B0320A8FE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72341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97467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37116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180549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88481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06335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20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974676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21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6916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24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122214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25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844971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26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231041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27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29061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6916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28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103855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29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43109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30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43798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31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474150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32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351214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33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15986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34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375322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35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145575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36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486089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37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37451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844971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38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473236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39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322493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40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18919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41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11263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42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156592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44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6916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47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120814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50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463759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51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252115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53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09577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971489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63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572040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65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951307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67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1227864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78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2019642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79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3989937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80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67740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10385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78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06378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1F71-86C8-479F-A7CD-A6B0320A8FE2}" type="slidenum">
              <a:rPr lang="en-CA" smtClean="0"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97203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5FF6314B-42D4-49E3-9F58-CE3847F6B5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F60510FF-A316-4AF4-8798-349924C6F7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dirty="0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C958CB06-FCF3-4AB2-B0E2-4D1C54CD39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701AEF8-FA44-4893-8F35-747751B8A282}" type="slidenum">
              <a:rPr lang="en-CA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639180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2864-C574-47B0-BC2E-A80AAF93148A}" type="datetimeFigureOut">
              <a:rPr lang="en-CA" smtClean="0"/>
              <a:t>2019-08-14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6167-B0AF-42F4-B507-99BAC46E1B4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32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2864-C574-47B0-BC2E-A80AAF93148A}" type="datetimeFigureOut">
              <a:rPr lang="en-CA" smtClean="0"/>
              <a:t>2019-08-14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6167-B0AF-42F4-B507-99BAC46E1B4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35327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2864-C574-47B0-BC2E-A80AAF93148A}" type="datetimeFigureOut">
              <a:rPr lang="en-CA" smtClean="0"/>
              <a:t>2019-08-14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6167-B0AF-42F4-B507-99BAC46E1B4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48629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2864-C574-47B0-BC2E-A80AAF93148A}" type="datetimeFigureOut">
              <a:rPr lang="en-CA" smtClean="0"/>
              <a:t>2019-08-14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6167-B0AF-42F4-B507-99BAC46E1B4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9488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2864-C574-47B0-BC2E-A80AAF93148A}" type="datetimeFigureOut">
              <a:rPr lang="en-CA" smtClean="0"/>
              <a:t>2019-08-14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6167-B0AF-42F4-B507-99BAC46E1B4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84043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2864-C574-47B0-BC2E-A80AAF93148A}" type="datetimeFigureOut">
              <a:rPr lang="en-CA" smtClean="0"/>
              <a:t>2019-08-14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6167-B0AF-42F4-B507-99BAC46E1B4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83885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2864-C574-47B0-BC2E-A80AAF93148A}" type="datetimeFigureOut">
              <a:rPr lang="en-CA" smtClean="0"/>
              <a:t>2019-08-14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6167-B0AF-42F4-B507-99BAC46E1B4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26775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2864-C574-47B0-BC2E-A80AAF93148A}" type="datetimeFigureOut">
              <a:rPr lang="en-CA" smtClean="0"/>
              <a:t>2019-08-14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6167-B0AF-42F4-B507-99BAC46E1B4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59991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2864-C574-47B0-BC2E-A80AAF93148A}" type="datetimeFigureOut">
              <a:rPr lang="en-CA" smtClean="0"/>
              <a:t>2019-08-14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6167-B0AF-42F4-B507-99BAC46E1B4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4678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2864-C574-47B0-BC2E-A80AAF93148A}" type="datetimeFigureOut">
              <a:rPr lang="en-CA" smtClean="0"/>
              <a:t>2019-08-14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6167-B0AF-42F4-B507-99BAC46E1B4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46448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2864-C574-47B0-BC2E-A80AAF93148A}" type="datetimeFigureOut">
              <a:rPr lang="en-CA" smtClean="0"/>
              <a:t>2019-08-14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6167-B0AF-42F4-B507-99BAC46E1B4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63269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52864-C574-47B0-BC2E-A80AAF93148A}" type="datetimeFigureOut">
              <a:rPr lang="en-CA" smtClean="0"/>
              <a:t>2019-08-14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96167-B0AF-42F4-B507-99BAC46E1B4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12268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4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6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8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4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6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7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8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9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0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1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2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3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5476567-CDA8-4508-BD24-A6D37DB9FD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65459"/>
              </p:ext>
            </p:extLst>
          </p:nvPr>
        </p:nvGraphicFramePr>
        <p:xfrm>
          <a:off x="148774" y="334737"/>
          <a:ext cx="8846451" cy="6031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5535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8A099BA6-73E2-47B1-83AC-ED66E5A993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5075427"/>
              </p:ext>
            </p:extLst>
          </p:nvPr>
        </p:nvGraphicFramePr>
        <p:xfrm>
          <a:off x="116858" y="661181"/>
          <a:ext cx="4455142" cy="5709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FE36F69-E770-437D-9D41-6BD909D592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5374062"/>
              </p:ext>
            </p:extLst>
          </p:nvPr>
        </p:nvGraphicFramePr>
        <p:xfrm>
          <a:off x="4498835" y="1242224"/>
          <a:ext cx="5291117" cy="4373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65394CA-C994-4306-B3DA-13271464CD36}"/>
              </a:ext>
            </a:extLst>
          </p:cNvPr>
          <p:cNvSpPr txBox="1"/>
          <p:nvPr/>
        </p:nvSpPr>
        <p:spPr>
          <a:xfrm>
            <a:off x="4924421" y="813981"/>
            <a:ext cx="4455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i="1">
                <a:solidFill>
                  <a:srgbClr val="616161"/>
                </a:solidFill>
                <a:latin typeface="Franklin Gothic Book" panose="020B0503020102020204" pitchFamily="34" charset="0"/>
              </a:rPr>
              <a:t>« Est-ce qu’il s’agissait d’une période d’attente raisonnable? »</a:t>
            </a:r>
            <a:endParaRPr lang="en-CA" sz="1400" b="1" i="1" dirty="0">
              <a:solidFill>
                <a:srgbClr val="616161"/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CC5D8A3-F4CF-45C0-95BC-89F9806D57A3}"/>
              </a:ext>
            </a:extLst>
          </p:cNvPr>
          <p:cNvCxnSpPr>
            <a:cxnSpLocks/>
          </p:cNvCxnSpPr>
          <p:nvPr/>
        </p:nvCxnSpPr>
        <p:spPr>
          <a:xfrm>
            <a:off x="4645166" y="1798695"/>
            <a:ext cx="0" cy="3913507"/>
          </a:xfrm>
          <a:prstGeom prst="line">
            <a:avLst/>
          </a:prstGeom>
          <a:ln w="9525">
            <a:solidFill>
              <a:srgbClr val="234F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CA746FD-CC9F-4E45-9FA6-215D3935F971}"/>
              </a:ext>
            </a:extLst>
          </p:cNvPr>
          <p:cNvSpPr txBox="1"/>
          <p:nvPr/>
        </p:nvSpPr>
        <p:spPr>
          <a:xfrm>
            <a:off x="10915" y="802875"/>
            <a:ext cx="4913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i="1">
                <a:solidFill>
                  <a:srgbClr val="616161"/>
                </a:solidFill>
                <a:latin typeface="Franklin Gothic Book" panose="020B0503020102020204" pitchFamily="34" charset="0"/>
              </a:rPr>
              <a:t>« Combien de temps avez-vous dû attendre avant d’obtenir une réponse? »</a:t>
            </a:r>
            <a:endParaRPr lang="en-CA" sz="1400" b="1" i="1" dirty="0">
              <a:solidFill>
                <a:srgbClr val="61616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534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8A099BA6-73E2-47B1-83AC-ED66E5A993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1806830"/>
              </p:ext>
            </p:extLst>
          </p:nvPr>
        </p:nvGraphicFramePr>
        <p:xfrm>
          <a:off x="10915" y="661181"/>
          <a:ext cx="9133085" cy="5709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8747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C77A9EC-4471-4705-A555-573720573D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453785"/>
              </p:ext>
            </p:extLst>
          </p:nvPr>
        </p:nvGraphicFramePr>
        <p:xfrm>
          <a:off x="1" y="391886"/>
          <a:ext cx="9144000" cy="6074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2E1173BB-9292-4E1E-B055-AE6D6226C18C}"/>
              </a:ext>
            </a:extLst>
          </p:cNvPr>
          <p:cNvSpPr txBox="1"/>
          <p:nvPr/>
        </p:nvSpPr>
        <p:spPr>
          <a:xfrm>
            <a:off x="2923912" y="3431154"/>
            <a:ext cx="6207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>
                <a:solidFill>
                  <a:srgbClr val="616161"/>
                </a:solidFill>
              </a:rPr>
              <a:t>n=762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C098E0-8008-4332-8D58-1DE9A7A3E01A}"/>
              </a:ext>
            </a:extLst>
          </p:cNvPr>
          <p:cNvSpPr txBox="1"/>
          <p:nvPr/>
        </p:nvSpPr>
        <p:spPr>
          <a:xfrm>
            <a:off x="2923912" y="4145631"/>
            <a:ext cx="6207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>
                <a:solidFill>
                  <a:srgbClr val="616161"/>
                </a:solidFill>
              </a:rPr>
              <a:t>n=765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5BB2AA-5257-47DE-80F1-ADAA2AB5F683}"/>
              </a:ext>
            </a:extLst>
          </p:cNvPr>
          <p:cNvSpPr txBox="1"/>
          <p:nvPr/>
        </p:nvSpPr>
        <p:spPr>
          <a:xfrm>
            <a:off x="2923912" y="6186064"/>
            <a:ext cx="6207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>
                <a:solidFill>
                  <a:srgbClr val="616161"/>
                </a:solidFill>
              </a:rPr>
              <a:t>n=758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F469BA6-7A58-4FD3-89D4-343628E7842E}"/>
              </a:ext>
            </a:extLst>
          </p:cNvPr>
          <p:cNvSpPr txBox="1"/>
          <p:nvPr/>
        </p:nvSpPr>
        <p:spPr>
          <a:xfrm>
            <a:off x="2923912" y="2125137"/>
            <a:ext cx="6207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>
                <a:solidFill>
                  <a:srgbClr val="616161"/>
                </a:solidFill>
              </a:rPr>
              <a:t>n=764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E5DD5B-15F4-465B-AD4C-91C3E4FEB4E2}"/>
              </a:ext>
            </a:extLst>
          </p:cNvPr>
          <p:cNvSpPr txBox="1"/>
          <p:nvPr/>
        </p:nvSpPr>
        <p:spPr>
          <a:xfrm>
            <a:off x="2923912" y="5481235"/>
            <a:ext cx="6207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>
                <a:solidFill>
                  <a:srgbClr val="616161"/>
                </a:solidFill>
              </a:rPr>
              <a:t>n=752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D6EAC4-E383-4DD1-A78D-82B2492B9D56}"/>
              </a:ext>
            </a:extLst>
          </p:cNvPr>
          <p:cNvSpPr txBox="1"/>
          <p:nvPr/>
        </p:nvSpPr>
        <p:spPr>
          <a:xfrm>
            <a:off x="2923912" y="2829966"/>
            <a:ext cx="6207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>
                <a:solidFill>
                  <a:srgbClr val="616161"/>
                </a:solidFill>
              </a:rPr>
              <a:t>n=763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79978E-BD08-44CC-970A-7CFCB3A0BD68}"/>
              </a:ext>
            </a:extLst>
          </p:cNvPr>
          <p:cNvSpPr txBox="1"/>
          <p:nvPr/>
        </p:nvSpPr>
        <p:spPr>
          <a:xfrm>
            <a:off x="2923912" y="4860108"/>
            <a:ext cx="6207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>
                <a:solidFill>
                  <a:srgbClr val="616161"/>
                </a:solidFill>
              </a:rPr>
              <a:t>n=764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8E89776-2838-40E9-9F99-AB3BC12AE9C6}"/>
              </a:ext>
            </a:extLst>
          </p:cNvPr>
          <p:cNvSpPr txBox="1"/>
          <p:nvPr/>
        </p:nvSpPr>
        <p:spPr>
          <a:xfrm>
            <a:off x="2923912" y="1410660"/>
            <a:ext cx="6207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>
                <a:solidFill>
                  <a:srgbClr val="616161"/>
                </a:solidFill>
              </a:rPr>
              <a:t>n=758</a:t>
            </a:r>
          </a:p>
        </p:txBody>
      </p:sp>
    </p:spTree>
    <p:extLst>
      <p:ext uri="{BB962C8B-B14F-4D97-AF65-F5344CB8AC3E}">
        <p14:creationId xmlns:p14="http://schemas.microsoft.com/office/powerpoint/2010/main" val="3603710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0CD09070-7148-4E55-A6CC-5D3E37BDB5AA}"/>
              </a:ext>
            </a:extLst>
          </p:cNvPr>
          <p:cNvGrpSpPr/>
          <p:nvPr/>
        </p:nvGrpSpPr>
        <p:grpSpPr>
          <a:xfrm>
            <a:off x="-166815" y="941158"/>
            <a:ext cx="9144000" cy="5488841"/>
            <a:chOff x="-561" y="837245"/>
            <a:chExt cx="9144000" cy="5488841"/>
          </a:xfrm>
        </p:grpSpPr>
        <p:sp>
          <p:nvSpPr>
            <p:cNvPr id="7" name="TextBox 2">
              <a:extLst>
                <a:ext uri="{FF2B5EF4-FFF2-40B4-BE49-F238E27FC236}">
                  <a16:creationId xmlns:a16="http://schemas.microsoft.com/office/drawing/2014/main" id="{352CD4E2-A8C4-4FD7-803B-9D5F78B7BBFE}"/>
                </a:ext>
              </a:extLst>
            </p:cNvPr>
            <p:cNvSpPr txBox="1"/>
            <p:nvPr/>
          </p:nvSpPr>
          <p:spPr>
            <a:xfrm>
              <a:off x="622499" y="837245"/>
              <a:ext cx="273157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CA" sz="2000" b="1" u="sng">
                  <a:solidFill>
                    <a:srgbClr val="595958"/>
                  </a:solidFill>
                  <a:latin typeface="Franklin Gothic Book" panose="020B0503020102020204" pitchFamily="34" charset="0"/>
                </a:rPr>
                <a:t>75 %</a:t>
              </a:r>
              <a:r>
                <a:rPr lang="en-CA" sz="2000">
                  <a:solidFill>
                    <a:srgbClr val="595958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en-CA" sz="1800">
                  <a:solidFill>
                    <a:srgbClr val="595958"/>
                  </a:solidFill>
                  <a:latin typeface="Franklin Gothic Book" panose="020B0503020102020204" pitchFamily="34" charset="0"/>
                </a:rPr>
                <a:t>sont satisfaits de Mon dossier ACC</a:t>
              </a:r>
              <a:endParaRPr lang="en-CA" sz="1800" dirty="0">
                <a:solidFill>
                  <a:srgbClr val="595958"/>
                </a:solidFill>
                <a:latin typeface="Franklin Gothic Book" panose="020B050302010202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B48B9DB-48D6-44CE-A9C8-7E8216E69912}"/>
                </a:ext>
              </a:extLst>
            </p:cNvPr>
            <p:cNvGrpSpPr/>
            <p:nvPr/>
          </p:nvGrpSpPr>
          <p:grpSpPr>
            <a:xfrm>
              <a:off x="-561" y="1514353"/>
              <a:ext cx="9144000" cy="4811733"/>
              <a:chOff x="-561" y="1514353"/>
              <a:chExt cx="9144000" cy="4811733"/>
            </a:xfrm>
          </p:grpSpPr>
          <p:graphicFrame>
            <p:nvGraphicFramePr>
              <p:cNvPr id="5" name="Chart 4">
                <a:extLst>
                  <a:ext uri="{FF2B5EF4-FFF2-40B4-BE49-F238E27FC236}">
                    <a16:creationId xmlns:a16="http://schemas.microsoft.com/office/drawing/2014/main" id="{30C226CF-9E62-4A04-AA95-3B40E5C9E5B5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28933210"/>
                  </p:ext>
                </p:extLst>
              </p:nvPr>
            </p:nvGraphicFramePr>
            <p:xfrm>
              <a:off x="-561" y="1835729"/>
              <a:ext cx="9144000" cy="449035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8" name="Left Brace 7">
                <a:extLst>
                  <a:ext uri="{FF2B5EF4-FFF2-40B4-BE49-F238E27FC236}">
                    <a16:creationId xmlns:a16="http://schemas.microsoft.com/office/drawing/2014/main" id="{3199A206-3B31-4793-B122-7E0FCB8235E3}"/>
                  </a:ext>
                </a:extLst>
              </p:cNvPr>
              <p:cNvSpPr/>
              <p:nvPr/>
            </p:nvSpPr>
            <p:spPr>
              <a:xfrm rot="5400000">
                <a:off x="1680507" y="456345"/>
                <a:ext cx="615555" cy="2731572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718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8A099BA6-73E2-47B1-83AC-ED66E5A993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5273495"/>
              </p:ext>
            </p:extLst>
          </p:nvPr>
        </p:nvGraphicFramePr>
        <p:xfrm>
          <a:off x="10915" y="408214"/>
          <a:ext cx="9144001" cy="6188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7858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5476567-CDA8-4508-BD24-A6D37DB9FD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3713723"/>
              </p:ext>
            </p:extLst>
          </p:nvPr>
        </p:nvGraphicFramePr>
        <p:xfrm>
          <a:off x="148774" y="594116"/>
          <a:ext cx="8846451" cy="5669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1034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8A099BA6-73E2-47B1-83AC-ED66E5A993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6845195"/>
              </p:ext>
            </p:extLst>
          </p:nvPr>
        </p:nvGraphicFramePr>
        <p:xfrm>
          <a:off x="10915" y="440871"/>
          <a:ext cx="9144001" cy="6155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19961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8A099BA6-73E2-47B1-83AC-ED66E5A993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9718716"/>
              </p:ext>
            </p:extLst>
          </p:nvPr>
        </p:nvGraphicFramePr>
        <p:xfrm>
          <a:off x="10915" y="661181"/>
          <a:ext cx="9133085" cy="5943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90050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AB6ECC1E-6D22-4F4C-8270-7F9F7BC682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3634188"/>
              </p:ext>
            </p:extLst>
          </p:nvPr>
        </p:nvGraphicFramePr>
        <p:xfrm>
          <a:off x="140677" y="391886"/>
          <a:ext cx="8862646" cy="6229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7453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5476567-CDA8-4508-BD24-A6D37DB9FD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948809"/>
              </p:ext>
            </p:extLst>
          </p:nvPr>
        </p:nvGraphicFramePr>
        <p:xfrm>
          <a:off x="148774" y="696351"/>
          <a:ext cx="8846451" cy="5669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6563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8A099BA6-73E2-47B1-83AC-ED66E5A993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0945488"/>
              </p:ext>
            </p:extLst>
          </p:nvPr>
        </p:nvGraphicFramePr>
        <p:xfrm>
          <a:off x="-1" y="326572"/>
          <a:ext cx="9144001" cy="6294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69948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8A099BA6-73E2-47B1-83AC-ED66E5A993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8159525"/>
              </p:ext>
            </p:extLst>
          </p:nvPr>
        </p:nvGraphicFramePr>
        <p:xfrm>
          <a:off x="10915" y="661181"/>
          <a:ext cx="9144001" cy="5709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32564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8A099BA6-73E2-47B1-83AC-ED66E5A993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2326113"/>
              </p:ext>
            </p:extLst>
          </p:nvPr>
        </p:nvGraphicFramePr>
        <p:xfrm>
          <a:off x="10915" y="661181"/>
          <a:ext cx="9144001" cy="5709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7353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5476567-CDA8-4508-BD24-A6D37DB9FD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1418426"/>
              </p:ext>
            </p:extLst>
          </p:nvPr>
        </p:nvGraphicFramePr>
        <p:xfrm>
          <a:off x="148774" y="277586"/>
          <a:ext cx="8846451" cy="631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14739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5476567-CDA8-4508-BD24-A6D37DB9FD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9245706"/>
              </p:ext>
            </p:extLst>
          </p:nvPr>
        </p:nvGraphicFramePr>
        <p:xfrm>
          <a:off x="148774" y="594116"/>
          <a:ext cx="8846451" cy="5669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20596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8A099BA6-73E2-47B1-83AC-ED66E5A993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61686"/>
              </p:ext>
            </p:extLst>
          </p:nvPr>
        </p:nvGraphicFramePr>
        <p:xfrm>
          <a:off x="10915" y="661181"/>
          <a:ext cx="9144001" cy="5709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01053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8A099BA6-73E2-47B1-83AC-ED66E5A993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7326718"/>
              </p:ext>
            </p:extLst>
          </p:nvPr>
        </p:nvGraphicFramePr>
        <p:xfrm>
          <a:off x="10915" y="661181"/>
          <a:ext cx="9144001" cy="5709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957584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8A099BA6-73E2-47B1-83AC-ED66E5A993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9555058"/>
              </p:ext>
            </p:extLst>
          </p:nvPr>
        </p:nvGraphicFramePr>
        <p:xfrm>
          <a:off x="10915" y="661181"/>
          <a:ext cx="9144001" cy="5709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635103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8A099BA6-73E2-47B1-83AC-ED66E5A993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873464"/>
              </p:ext>
            </p:extLst>
          </p:nvPr>
        </p:nvGraphicFramePr>
        <p:xfrm>
          <a:off x="10915" y="661181"/>
          <a:ext cx="9144001" cy="5709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988896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8A099BA6-73E2-47B1-83AC-ED66E5A993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9227657"/>
              </p:ext>
            </p:extLst>
          </p:nvPr>
        </p:nvGraphicFramePr>
        <p:xfrm>
          <a:off x="10915" y="220436"/>
          <a:ext cx="9144001" cy="6359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410694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8A099BA6-73E2-47B1-83AC-ED66E5A993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7087507"/>
              </p:ext>
            </p:extLst>
          </p:nvPr>
        </p:nvGraphicFramePr>
        <p:xfrm>
          <a:off x="10915" y="661181"/>
          <a:ext cx="9144001" cy="5709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4124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8A099BA6-73E2-47B1-83AC-ED66E5A993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1056676"/>
              </p:ext>
            </p:extLst>
          </p:nvPr>
        </p:nvGraphicFramePr>
        <p:xfrm>
          <a:off x="-674885" y="693273"/>
          <a:ext cx="9818885" cy="5709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930080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8A099BA6-73E2-47B1-83AC-ED66E5A993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0274653"/>
              </p:ext>
            </p:extLst>
          </p:nvPr>
        </p:nvGraphicFramePr>
        <p:xfrm>
          <a:off x="10915" y="661181"/>
          <a:ext cx="9133085" cy="5709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71198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0CD09070-7148-4E55-A6CC-5D3E37BDB5AA}"/>
              </a:ext>
            </a:extLst>
          </p:cNvPr>
          <p:cNvGrpSpPr/>
          <p:nvPr/>
        </p:nvGrpSpPr>
        <p:grpSpPr>
          <a:xfrm>
            <a:off x="-156876" y="1072044"/>
            <a:ext cx="9144000" cy="5316556"/>
            <a:chOff x="9378" y="968131"/>
            <a:chExt cx="9144000" cy="5316556"/>
          </a:xfrm>
        </p:grpSpPr>
        <p:sp>
          <p:nvSpPr>
            <p:cNvPr id="7" name="TextBox 2">
              <a:extLst>
                <a:ext uri="{FF2B5EF4-FFF2-40B4-BE49-F238E27FC236}">
                  <a16:creationId xmlns:a16="http://schemas.microsoft.com/office/drawing/2014/main" id="{352CD4E2-A8C4-4FD7-803B-9D5F78B7BBFE}"/>
                </a:ext>
              </a:extLst>
            </p:cNvPr>
            <p:cNvSpPr txBox="1"/>
            <p:nvPr/>
          </p:nvSpPr>
          <p:spPr>
            <a:xfrm>
              <a:off x="622499" y="968131"/>
              <a:ext cx="273157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CA" sz="2000" b="1" u="sng">
                  <a:solidFill>
                    <a:srgbClr val="595958"/>
                  </a:solidFill>
                  <a:latin typeface="Franklin Gothic Book" panose="020B0503020102020204" pitchFamily="34" charset="0"/>
                </a:rPr>
                <a:t>56 %</a:t>
              </a:r>
              <a:r>
                <a:rPr lang="en-CA" sz="2000">
                  <a:solidFill>
                    <a:srgbClr val="595958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en-CA" sz="1800">
                  <a:solidFill>
                    <a:srgbClr val="595958"/>
                  </a:solidFill>
                  <a:latin typeface="Franklin Gothic Book" panose="020B0503020102020204" pitchFamily="34" charset="0"/>
                </a:rPr>
                <a:t>satisfaits de la messagerie sécurisée </a:t>
              </a:r>
              <a:endParaRPr lang="en-CA" sz="1800" dirty="0">
                <a:solidFill>
                  <a:srgbClr val="595958"/>
                </a:solidFill>
                <a:latin typeface="Franklin Gothic Book" panose="020B050302010202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B48B9DB-48D6-44CE-A9C8-7E8216E69912}"/>
                </a:ext>
              </a:extLst>
            </p:cNvPr>
            <p:cNvGrpSpPr/>
            <p:nvPr/>
          </p:nvGrpSpPr>
          <p:grpSpPr>
            <a:xfrm>
              <a:off x="9378" y="1691296"/>
              <a:ext cx="9144000" cy="4593391"/>
              <a:chOff x="9378" y="1691296"/>
              <a:chExt cx="9144000" cy="4593391"/>
            </a:xfrm>
          </p:grpSpPr>
          <p:graphicFrame>
            <p:nvGraphicFramePr>
              <p:cNvPr id="5" name="Chart 4">
                <a:extLst>
                  <a:ext uri="{FF2B5EF4-FFF2-40B4-BE49-F238E27FC236}">
                    <a16:creationId xmlns:a16="http://schemas.microsoft.com/office/drawing/2014/main" id="{30C226CF-9E62-4A04-AA95-3B40E5C9E5B5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832923961"/>
                  </p:ext>
                </p:extLst>
              </p:nvPr>
            </p:nvGraphicFramePr>
            <p:xfrm>
              <a:off x="9378" y="1917291"/>
              <a:ext cx="9144000" cy="436739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8" name="Left Brace 7">
                <a:extLst>
                  <a:ext uri="{FF2B5EF4-FFF2-40B4-BE49-F238E27FC236}">
                    <a16:creationId xmlns:a16="http://schemas.microsoft.com/office/drawing/2014/main" id="{3199A206-3B31-4793-B122-7E0FCB8235E3}"/>
                  </a:ext>
                </a:extLst>
              </p:cNvPr>
              <p:cNvSpPr/>
              <p:nvPr/>
            </p:nvSpPr>
            <p:spPr>
              <a:xfrm rot="5400000">
                <a:off x="1680507" y="633288"/>
                <a:ext cx="615555" cy="2731572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856378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8A099BA6-73E2-47B1-83AC-ED66E5A993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9201854"/>
              </p:ext>
            </p:extLst>
          </p:nvPr>
        </p:nvGraphicFramePr>
        <p:xfrm>
          <a:off x="10915" y="661181"/>
          <a:ext cx="9144001" cy="5709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025198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0C226CF-9E62-4A04-AA95-3B40E5C9E5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2522763"/>
              </p:ext>
            </p:extLst>
          </p:nvPr>
        </p:nvGraphicFramePr>
        <p:xfrm>
          <a:off x="-146937" y="847288"/>
          <a:ext cx="9144000" cy="5541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653796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8A099BA6-73E2-47B1-83AC-ED66E5A993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9581903"/>
              </p:ext>
            </p:extLst>
          </p:nvPr>
        </p:nvGraphicFramePr>
        <p:xfrm>
          <a:off x="10915" y="383722"/>
          <a:ext cx="9133085" cy="6302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023100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0C226CF-9E62-4A04-AA95-3B40E5C9E5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3839429"/>
              </p:ext>
            </p:extLst>
          </p:nvPr>
        </p:nvGraphicFramePr>
        <p:xfrm>
          <a:off x="-156876" y="847288"/>
          <a:ext cx="9144000" cy="5541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360644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8A099BA6-73E2-47B1-83AC-ED66E5A993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1882908"/>
              </p:ext>
            </p:extLst>
          </p:nvPr>
        </p:nvGraphicFramePr>
        <p:xfrm>
          <a:off x="10915" y="334736"/>
          <a:ext cx="9133085" cy="6196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71209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8A099BA6-73E2-47B1-83AC-ED66E5A993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6337285"/>
              </p:ext>
            </p:extLst>
          </p:nvPr>
        </p:nvGraphicFramePr>
        <p:xfrm>
          <a:off x="-195942" y="675249"/>
          <a:ext cx="9797142" cy="5709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661804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0C226CF-9E62-4A04-AA95-3B40E5C9E5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7699870"/>
              </p:ext>
            </p:extLst>
          </p:nvPr>
        </p:nvGraphicFramePr>
        <p:xfrm>
          <a:off x="-1" y="847288"/>
          <a:ext cx="9143999" cy="5541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812200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0CD09070-7148-4E55-A6CC-5D3E37BDB5AA}"/>
              </a:ext>
            </a:extLst>
          </p:cNvPr>
          <p:cNvGrpSpPr/>
          <p:nvPr/>
        </p:nvGrpSpPr>
        <p:grpSpPr>
          <a:xfrm>
            <a:off x="83890" y="905908"/>
            <a:ext cx="9001387" cy="5479714"/>
            <a:chOff x="9378" y="804973"/>
            <a:chExt cx="9144000" cy="5479714"/>
          </a:xfrm>
        </p:grpSpPr>
        <p:sp>
          <p:nvSpPr>
            <p:cNvPr id="7" name="TextBox 2">
              <a:extLst>
                <a:ext uri="{FF2B5EF4-FFF2-40B4-BE49-F238E27FC236}">
                  <a16:creationId xmlns:a16="http://schemas.microsoft.com/office/drawing/2014/main" id="{352CD4E2-A8C4-4FD7-803B-9D5F78B7BBFE}"/>
                </a:ext>
              </a:extLst>
            </p:cNvPr>
            <p:cNvSpPr txBox="1"/>
            <p:nvPr/>
          </p:nvSpPr>
          <p:spPr>
            <a:xfrm>
              <a:off x="216370" y="804973"/>
              <a:ext cx="273157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CA" sz="2000" b="1" u="sng">
                  <a:solidFill>
                    <a:srgbClr val="595958"/>
                  </a:solidFill>
                  <a:latin typeface="Franklin Gothic Book" panose="020B0503020102020204" pitchFamily="34" charset="0"/>
                </a:rPr>
                <a:t>70 %</a:t>
              </a:r>
              <a:r>
                <a:rPr lang="en-CA" sz="2000">
                  <a:solidFill>
                    <a:srgbClr val="595958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en-CA" sz="1800">
                  <a:solidFill>
                    <a:srgbClr val="595958"/>
                  </a:solidFill>
                  <a:latin typeface="Franklin Gothic Book" panose="020B0503020102020204" pitchFamily="34" charset="0"/>
                </a:rPr>
                <a:t>ont trouvé qu’il était facile de s’inscrire</a:t>
              </a:r>
              <a:endParaRPr lang="en-CA" sz="1800" dirty="0">
                <a:solidFill>
                  <a:srgbClr val="595958"/>
                </a:solidFill>
                <a:latin typeface="Franklin Gothic Book" panose="020B050302010202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B48B9DB-48D6-44CE-A9C8-7E8216E69912}"/>
                </a:ext>
              </a:extLst>
            </p:cNvPr>
            <p:cNvGrpSpPr/>
            <p:nvPr/>
          </p:nvGrpSpPr>
          <p:grpSpPr>
            <a:xfrm>
              <a:off x="9378" y="1514354"/>
              <a:ext cx="9144000" cy="4770333"/>
              <a:chOff x="9378" y="1514354"/>
              <a:chExt cx="9144000" cy="4770333"/>
            </a:xfrm>
          </p:grpSpPr>
          <p:graphicFrame>
            <p:nvGraphicFramePr>
              <p:cNvPr id="5" name="Chart 4">
                <a:extLst>
                  <a:ext uri="{FF2B5EF4-FFF2-40B4-BE49-F238E27FC236}">
                    <a16:creationId xmlns:a16="http://schemas.microsoft.com/office/drawing/2014/main" id="{30C226CF-9E62-4A04-AA95-3B40E5C9E5B5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707290356"/>
                  </p:ext>
                </p:extLst>
              </p:nvPr>
            </p:nvGraphicFramePr>
            <p:xfrm>
              <a:off x="9378" y="1917291"/>
              <a:ext cx="9144000" cy="436739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8" name="Left Brace 7">
                <a:extLst>
                  <a:ext uri="{FF2B5EF4-FFF2-40B4-BE49-F238E27FC236}">
                    <a16:creationId xmlns:a16="http://schemas.microsoft.com/office/drawing/2014/main" id="{3199A206-3B31-4793-B122-7E0FCB8235E3}"/>
                  </a:ext>
                </a:extLst>
              </p:cNvPr>
              <p:cNvSpPr/>
              <p:nvPr/>
            </p:nvSpPr>
            <p:spPr>
              <a:xfrm rot="5400000">
                <a:off x="1309212" y="643082"/>
                <a:ext cx="615555" cy="2358100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0378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5476567-CDA8-4508-BD24-A6D37DB9FD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6061124"/>
              </p:ext>
            </p:extLst>
          </p:nvPr>
        </p:nvGraphicFramePr>
        <p:xfrm>
          <a:off x="148774" y="594116"/>
          <a:ext cx="8846451" cy="5669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89537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0C226CF-9E62-4A04-AA95-3B40E5C9E5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4390145"/>
              </p:ext>
            </p:extLst>
          </p:nvPr>
        </p:nvGraphicFramePr>
        <p:xfrm>
          <a:off x="83890" y="830510"/>
          <a:ext cx="9001387" cy="5555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70675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8A099BA6-73E2-47B1-83AC-ED66E5A993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4524293"/>
              </p:ext>
            </p:extLst>
          </p:nvPr>
        </p:nvGraphicFramePr>
        <p:xfrm>
          <a:off x="10915" y="236764"/>
          <a:ext cx="9133085" cy="6498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821066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0C226CF-9E62-4A04-AA95-3B40E5C9E5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079187"/>
              </p:ext>
            </p:extLst>
          </p:nvPr>
        </p:nvGraphicFramePr>
        <p:xfrm>
          <a:off x="83890" y="830510"/>
          <a:ext cx="9001387" cy="5555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31634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5476567-CDA8-4508-BD24-A6D37DB9FD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7387843"/>
              </p:ext>
            </p:extLst>
          </p:nvPr>
        </p:nvGraphicFramePr>
        <p:xfrm>
          <a:off x="148774" y="696351"/>
          <a:ext cx="8846451" cy="5669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96603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8A099BA6-73E2-47B1-83AC-ED66E5A993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4211477"/>
              </p:ext>
            </p:extLst>
          </p:nvPr>
        </p:nvGraphicFramePr>
        <p:xfrm>
          <a:off x="10915" y="661181"/>
          <a:ext cx="9144001" cy="5709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37816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5476567-CDA8-4508-BD24-A6D37DB9FD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0843720"/>
              </p:ext>
            </p:extLst>
          </p:nvPr>
        </p:nvGraphicFramePr>
        <p:xfrm>
          <a:off x="148774" y="432707"/>
          <a:ext cx="8815611" cy="622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16383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5476567-CDA8-4508-BD24-A6D37DB9FD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141699"/>
              </p:ext>
            </p:extLst>
          </p:nvPr>
        </p:nvGraphicFramePr>
        <p:xfrm>
          <a:off x="148774" y="696351"/>
          <a:ext cx="8846451" cy="5669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77320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8A099BA6-73E2-47B1-83AC-ED66E5A993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6833545"/>
              </p:ext>
            </p:extLst>
          </p:nvPr>
        </p:nvGraphicFramePr>
        <p:xfrm>
          <a:off x="10915" y="661181"/>
          <a:ext cx="9144001" cy="5709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39947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5476567-CDA8-4508-BD24-A6D37DB9FD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7028993"/>
              </p:ext>
            </p:extLst>
          </p:nvPr>
        </p:nvGraphicFramePr>
        <p:xfrm>
          <a:off x="0" y="696351"/>
          <a:ext cx="9029700" cy="5669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04207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5476567-CDA8-4508-BD24-A6D37DB9FD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3428254"/>
              </p:ext>
            </p:extLst>
          </p:nvPr>
        </p:nvGraphicFramePr>
        <p:xfrm>
          <a:off x="148774" y="696351"/>
          <a:ext cx="8846451" cy="5669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437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8A099BA6-73E2-47B1-83AC-ED66E5A993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2281849"/>
              </p:ext>
            </p:extLst>
          </p:nvPr>
        </p:nvGraphicFramePr>
        <p:xfrm>
          <a:off x="10915" y="661181"/>
          <a:ext cx="9144001" cy="5709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726646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8A099BA6-73E2-47B1-83AC-ED66E5A993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3683720"/>
              </p:ext>
            </p:extLst>
          </p:nvPr>
        </p:nvGraphicFramePr>
        <p:xfrm>
          <a:off x="10915" y="661181"/>
          <a:ext cx="9144001" cy="5709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656271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8A099BA6-73E2-47B1-83AC-ED66E5A993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7583014"/>
              </p:ext>
            </p:extLst>
          </p:nvPr>
        </p:nvGraphicFramePr>
        <p:xfrm>
          <a:off x="976" y="641303"/>
          <a:ext cx="9144001" cy="5709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226521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5476567-CDA8-4508-BD24-A6D37DB9FD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9210472"/>
              </p:ext>
            </p:extLst>
          </p:nvPr>
        </p:nvGraphicFramePr>
        <p:xfrm>
          <a:off x="148774" y="696351"/>
          <a:ext cx="8846451" cy="5669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68252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8A099BA6-73E2-47B1-83AC-ED66E5A993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1761291"/>
              </p:ext>
            </p:extLst>
          </p:nvPr>
        </p:nvGraphicFramePr>
        <p:xfrm>
          <a:off x="10915" y="661181"/>
          <a:ext cx="9144001" cy="5535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701796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5476567-CDA8-4508-BD24-A6D37DB9FD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9159009"/>
              </p:ext>
            </p:extLst>
          </p:nvPr>
        </p:nvGraphicFramePr>
        <p:xfrm>
          <a:off x="148774" y="285750"/>
          <a:ext cx="8846451" cy="631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01487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5476567-CDA8-4508-BD24-A6D37DB9FD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2020647"/>
              </p:ext>
            </p:extLst>
          </p:nvPr>
        </p:nvGraphicFramePr>
        <p:xfrm>
          <a:off x="148774" y="696351"/>
          <a:ext cx="8846451" cy="5669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53380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5476567-CDA8-4508-BD24-A6D37DB9FD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6643524"/>
              </p:ext>
            </p:extLst>
          </p:nvPr>
        </p:nvGraphicFramePr>
        <p:xfrm>
          <a:off x="148774" y="696351"/>
          <a:ext cx="8846451" cy="5669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37445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5476567-CDA8-4508-BD24-A6D37DB9FD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4874340"/>
              </p:ext>
            </p:extLst>
          </p:nvPr>
        </p:nvGraphicFramePr>
        <p:xfrm>
          <a:off x="148774" y="696351"/>
          <a:ext cx="8846451" cy="5669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39509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5476567-CDA8-4508-BD24-A6D37DB9FD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0499807"/>
              </p:ext>
            </p:extLst>
          </p:nvPr>
        </p:nvGraphicFramePr>
        <p:xfrm>
          <a:off x="148774" y="155121"/>
          <a:ext cx="8921747" cy="6082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86587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5476567-CDA8-4508-BD24-A6D37DB9FD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708195"/>
              </p:ext>
            </p:extLst>
          </p:nvPr>
        </p:nvGraphicFramePr>
        <p:xfrm>
          <a:off x="148774" y="696351"/>
          <a:ext cx="8846451" cy="5669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2407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0CD09070-7148-4E55-A6CC-5D3E37BDB5AA}"/>
              </a:ext>
            </a:extLst>
          </p:cNvPr>
          <p:cNvGrpSpPr/>
          <p:nvPr/>
        </p:nvGrpSpPr>
        <p:grpSpPr>
          <a:xfrm>
            <a:off x="-156876" y="941158"/>
            <a:ext cx="9144000" cy="5447442"/>
            <a:chOff x="9378" y="837245"/>
            <a:chExt cx="9144000" cy="5447442"/>
          </a:xfrm>
        </p:grpSpPr>
        <p:sp>
          <p:nvSpPr>
            <p:cNvPr id="7" name="TextBox 2">
              <a:extLst>
                <a:ext uri="{FF2B5EF4-FFF2-40B4-BE49-F238E27FC236}">
                  <a16:creationId xmlns:a16="http://schemas.microsoft.com/office/drawing/2014/main" id="{352CD4E2-A8C4-4FD7-803B-9D5F78B7BBFE}"/>
                </a:ext>
              </a:extLst>
            </p:cNvPr>
            <p:cNvSpPr txBox="1"/>
            <p:nvPr/>
          </p:nvSpPr>
          <p:spPr>
            <a:xfrm>
              <a:off x="622498" y="837245"/>
              <a:ext cx="296281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CA" sz="2000" b="1" u="sng">
                  <a:solidFill>
                    <a:srgbClr val="595958"/>
                  </a:solidFill>
                  <a:latin typeface="Franklin Gothic Book" panose="020B0503020102020204" pitchFamily="34" charset="0"/>
                </a:rPr>
                <a:t>75 %</a:t>
              </a:r>
              <a:r>
                <a:rPr lang="en-CA" sz="2000">
                  <a:solidFill>
                    <a:srgbClr val="595958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en-CA" sz="1800">
                  <a:solidFill>
                    <a:srgbClr val="595958"/>
                  </a:solidFill>
                  <a:latin typeface="Franklin Gothic Book" panose="020B0503020102020204" pitchFamily="34" charset="0"/>
                </a:rPr>
                <a:t>ont trouvé facile de s’inscrire à Mon dossier ACC</a:t>
              </a:r>
              <a:endParaRPr lang="en-CA" sz="1800" dirty="0">
                <a:solidFill>
                  <a:srgbClr val="595958"/>
                </a:solidFill>
                <a:latin typeface="Franklin Gothic Book" panose="020B050302010202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B48B9DB-48D6-44CE-A9C8-7E8216E69912}"/>
                </a:ext>
              </a:extLst>
            </p:cNvPr>
            <p:cNvGrpSpPr/>
            <p:nvPr/>
          </p:nvGrpSpPr>
          <p:grpSpPr>
            <a:xfrm>
              <a:off x="9378" y="1514353"/>
              <a:ext cx="9144000" cy="4770334"/>
              <a:chOff x="9378" y="1514353"/>
              <a:chExt cx="9144000" cy="4770334"/>
            </a:xfrm>
          </p:grpSpPr>
          <p:graphicFrame>
            <p:nvGraphicFramePr>
              <p:cNvPr id="5" name="Chart 4">
                <a:extLst>
                  <a:ext uri="{FF2B5EF4-FFF2-40B4-BE49-F238E27FC236}">
                    <a16:creationId xmlns:a16="http://schemas.microsoft.com/office/drawing/2014/main" id="{30C226CF-9E62-4A04-AA95-3B40E5C9E5B5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058131112"/>
                  </p:ext>
                </p:extLst>
              </p:nvPr>
            </p:nvGraphicFramePr>
            <p:xfrm>
              <a:off x="9378" y="1917291"/>
              <a:ext cx="9144000" cy="436739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8" name="Left Brace 7">
                <a:extLst>
                  <a:ext uri="{FF2B5EF4-FFF2-40B4-BE49-F238E27FC236}">
                    <a16:creationId xmlns:a16="http://schemas.microsoft.com/office/drawing/2014/main" id="{3199A206-3B31-4793-B122-7E0FCB8235E3}"/>
                  </a:ext>
                </a:extLst>
              </p:cNvPr>
              <p:cNvSpPr/>
              <p:nvPr/>
            </p:nvSpPr>
            <p:spPr>
              <a:xfrm rot="5400000">
                <a:off x="1680507" y="456345"/>
                <a:ext cx="615555" cy="2731572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084479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0553741-405B-4794-91E2-6E7A39C5EB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1362759"/>
              </p:ext>
            </p:extLst>
          </p:nvPr>
        </p:nvGraphicFramePr>
        <p:xfrm>
          <a:off x="142613" y="914400"/>
          <a:ext cx="8632271" cy="5280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184345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5476567-CDA8-4508-BD24-A6D37DB9FD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0234078"/>
              </p:ext>
            </p:extLst>
          </p:nvPr>
        </p:nvGraphicFramePr>
        <p:xfrm>
          <a:off x="148774" y="696351"/>
          <a:ext cx="8846451" cy="5669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712699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5476567-CDA8-4508-BD24-A6D37DB9FD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2339445"/>
              </p:ext>
            </p:extLst>
          </p:nvPr>
        </p:nvGraphicFramePr>
        <p:xfrm>
          <a:off x="148774" y="696351"/>
          <a:ext cx="8846451" cy="5669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106649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8A099BA6-73E2-47B1-83AC-ED66E5A993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9015629"/>
              </p:ext>
            </p:extLst>
          </p:nvPr>
        </p:nvGraphicFramePr>
        <p:xfrm>
          <a:off x="-674885" y="81642"/>
          <a:ext cx="9818885" cy="6653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7340414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5476567-CDA8-4508-BD24-A6D37DB9FD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9094794"/>
              </p:ext>
            </p:extLst>
          </p:nvPr>
        </p:nvGraphicFramePr>
        <p:xfrm>
          <a:off x="148774" y="696351"/>
          <a:ext cx="8846451" cy="5669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929019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8A099BA6-73E2-47B1-83AC-ED66E5A993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8079700"/>
              </p:ext>
            </p:extLst>
          </p:nvPr>
        </p:nvGraphicFramePr>
        <p:xfrm>
          <a:off x="-674885" y="130629"/>
          <a:ext cx="9818885" cy="6645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7723573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5476567-CDA8-4508-BD24-A6D37DB9FD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2042680"/>
              </p:ext>
            </p:extLst>
          </p:nvPr>
        </p:nvGraphicFramePr>
        <p:xfrm>
          <a:off x="148774" y="696351"/>
          <a:ext cx="8846451" cy="5669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571661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8A099BA6-73E2-47B1-83AC-ED66E5A993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2402323"/>
              </p:ext>
            </p:extLst>
          </p:nvPr>
        </p:nvGraphicFramePr>
        <p:xfrm>
          <a:off x="0" y="693273"/>
          <a:ext cx="9144000" cy="5709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3590142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5476567-CDA8-4508-BD24-A6D37DB9FD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0597030"/>
              </p:ext>
            </p:extLst>
          </p:nvPr>
        </p:nvGraphicFramePr>
        <p:xfrm>
          <a:off x="148774" y="696351"/>
          <a:ext cx="8846451" cy="5669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173214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5476567-CDA8-4508-BD24-A6D37DB9FD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1659667"/>
              </p:ext>
            </p:extLst>
          </p:nvPr>
        </p:nvGraphicFramePr>
        <p:xfrm>
          <a:off x="148774" y="696351"/>
          <a:ext cx="8846451" cy="5669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8526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8A099BA6-73E2-47B1-83AC-ED66E5A993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0727383"/>
              </p:ext>
            </p:extLst>
          </p:nvPr>
        </p:nvGraphicFramePr>
        <p:xfrm>
          <a:off x="10915" y="661181"/>
          <a:ext cx="9144001" cy="5709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9094404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5476567-CDA8-4508-BD24-A6D37DB9FD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8540700"/>
              </p:ext>
            </p:extLst>
          </p:nvPr>
        </p:nvGraphicFramePr>
        <p:xfrm>
          <a:off x="148774" y="594116"/>
          <a:ext cx="8846451" cy="5669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817185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5476567-CDA8-4508-BD24-A6D37DB9FD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9797909"/>
              </p:ext>
            </p:extLst>
          </p:nvPr>
        </p:nvGraphicFramePr>
        <p:xfrm>
          <a:off x="148774" y="696351"/>
          <a:ext cx="8846451" cy="5669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285944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5476567-CDA8-4508-BD24-A6D37DB9FD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624369"/>
              </p:ext>
            </p:extLst>
          </p:nvPr>
        </p:nvGraphicFramePr>
        <p:xfrm>
          <a:off x="148774" y="696351"/>
          <a:ext cx="8846451" cy="5669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249040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5476567-CDA8-4508-BD24-A6D37DB9FD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0629426"/>
              </p:ext>
            </p:extLst>
          </p:nvPr>
        </p:nvGraphicFramePr>
        <p:xfrm>
          <a:off x="148774" y="696351"/>
          <a:ext cx="8846451" cy="5669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237753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5476567-CDA8-4508-BD24-A6D37DB9FD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8829250"/>
              </p:ext>
            </p:extLst>
          </p:nvPr>
        </p:nvGraphicFramePr>
        <p:xfrm>
          <a:off x="148774" y="696351"/>
          <a:ext cx="8846451" cy="5669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095550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5476567-CDA8-4508-BD24-A6D37DB9FD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2479927"/>
              </p:ext>
            </p:extLst>
          </p:nvPr>
        </p:nvGraphicFramePr>
        <p:xfrm>
          <a:off x="148774" y="696351"/>
          <a:ext cx="8846451" cy="5669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001815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5476567-CDA8-4508-BD24-A6D37DB9FD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2555500"/>
              </p:ext>
            </p:extLst>
          </p:nvPr>
        </p:nvGraphicFramePr>
        <p:xfrm>
          <a:off x="148774" y="244929"/>
          <a:ext cx="8846451" cy="6449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275279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5476567-CDA8-4508-BD24-A6D37DB9FD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0713275"/>
              </p:ext>
            </p:extLst>
          </p:nvPr>
        </p:nvGraphicFramePr>
        <p:xfrm>
          <a:off x="148774" y="696351"/>
          <a:ext cx="8846451" cy="5669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id="{E7F949FC-0DF2-44A1-9EBE-4E0243C711B7}"/>
              </a:ext>
            </a:extLst>
          </p:cNvPr>
          <p:cNvSpPr txBox="1"/>
          <p:nvPr/>
        </p:nvSpPr>
        <p:spPr>
          <a:xfrm>
            <a:off x="3795711" y="2467182"/>
            <a:ext cx="1552575" cy="170497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2400" b="1">
                <a:solidFill>
                  <a:srgbClr val="CE111B"/>
                </a:solidFill>
              </a:rPr>
              <a:t>16 % ont eu</a:t>
            </a:r>
          </a:p>
          <a:p>
            <a:pPr algn="ctr"/>
            <a:r>
              <a:rPr lang="en-CA" sz="2400" b="1">
                <a:solidFill>
                  <a:srgbClr val="CE111B"/>
                </a:solidFill>
              </a:rPr>
              <a:t> des difficultés </a:t>
            </a:r>
          </a:p>
          <a:p>
            <a:pPr algn="ctr"/>
            <a:r>
              <a:rPr lang="en-CA" sz="2400" b="1">
                <a:solidFill>
                  <a:srgbClr val="CE111B"/>
                </a:solidFill>
              </a:rPr>
              <a:t>avec la </a:t>
            </a:r>
          </a:p>
          <a:p>
            <a:pPr algn="ctr"/>
            <a:r>
              <a:rPr lang="en-CA" sz="2400" b="1">
                <a:solidFill>
                  <a:srgbClr val="CE111B"/>
                </a:solidFill>
              </a:rPr>
              <a:t>messagerie </a:t>
            </a:r>
          </a:p>
          <a:p>
            <a:pPr algn="ctr"/>
            <a:r>
              <a:rPr lang="en-CA" sz="2400" b="1">
                <a:solidFill>
                  <a:srgbClr val="CE111B"/>
                </a:solidFill>
              </a:rPr>
              <a:t>sécurisée</a:t>
            </a:r>
            <a:endParaRPr lang="en-CA" sz="2400" b="1" dirty="0">
              <a:solidFill>
                <a:srgbClr val="CE11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08816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8A099BA6-73E2-47B1-83AC-ED66E5A993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9921841"/>
              </p:ext>
            </p:extLst>
          </p:nvPr>
        </p:nvGraphicFramePr>
        <p:xfrm>
          <a:off x="-1" y="523875"/>
          <a:ext cx="9144000" cy="5879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255362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8A099BA6-73E2-47B1-83AC-ED66E5A993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3463729"/>
              </p:ext>
            </p:extLst>
          </p:nvPr>
        </p:nvGraphicFramePr>
        <p:xfrm>
          <a:off x="-1" y="106136"/>
          <a:ext cx="9144000" cy="6751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6032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0CD09070-7148-4E55-A6CC-5D3E37BDB5AA}"/>
              </a:ext>
            </a:extLst>
          </p:cNvPr>
          <p:cNvGrpSpPr/>
          <p:nvPr/>
        </p:nvGrpSpPr>
        <p:grpSpPr>
          <a:xfrm>
            <a:off x="-156876" y="1438337"/>
            <a:ext cx="9144000" cy="4950262"/>
            <a:chOff x="9378" y="1334424"/>
            <a:chExt cx="9144000" cy="4950262"/>
          </a:xfrm>
        </p:grpSpPr>
        <p:sp>
          <p:nvSpPr>
            <p:cNvPr id="7" name="TextBox 2">
              <a:extLst>
                <a:ext uri="{FF2B5EF4-FFF2-40B4-BE49-F238E27FC236}">
                  <a16:creationId xmlns:a16="http://schemas.microsoft.com/office/drawing/2014/main" id="{352CD4E2-A8C4-4FD7-803B-9D5F78B7BBFE}"/>
                </a:ext>
              </a:extLst>
            </p:cNvPr>
            <p:cNvSpPr txBox="1"/>
            <p:nvPr/>
          </p:nvSpPr>
          <p:spPr>
            <a:xfrm>
              <a:off x="622498" y="1334424"/>
              <a:ext cx="27315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CA" sz="2000" b="1" u="sng">
                  <a:solidFill>
                    <a:srgbClr val="595958"/>
                  </a:solidFill>
                  <a:latin typeface="Franklin Gothic Book" panose="020B0503020102020204" pitchFamily="34" charset="0"/>
                </a:rPr>
                <a:t>70 %</a:t>
              </a:r>
              <a:r>
                <a:rPr lang="en-CA" sz="2000">
                  <a:solidFill>
                    <a:srgbClr val="595958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en-CA" sz="1800">
                  <a:solidFill>
                    <a:srgbClr val="595958"/>
                  </a:solidFill>
                  <a:latin typeface="Franklin Gothic Book" panose="020B0503020102020204" pitchFamily="34" charset="0"/>
                </a:rPr>
                <a:t>sont d’accord</a:t>
              </a:r>
              <a:endParaRPr lang="en-CA" sz="1800" dirty="0">
                <a:solidFill>
                  <a:srgbClr val="595958"/>
                </a:solidFill>
                <a:latin typeface="Franklin Gothic Book" panose="020B050302010202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B48B9DB-48D6-44CE-A9C8-7E8216E69912}"/>
                </a:ext>
              </a:extLst>
            </p:cNvPr>
            <p:cNvGrpSpPr/>
            <p:nvPr/>
          </p:nvGrpSpPr>
          <p:grpSpPr>
            <a:xfrm>
              <a:off x="9378" y="1800103"/>
              <a:ext cx="9144000" cy="4484583"/>
              <a:chOff x="9378" y="1800103"/>
              <a:chExt cx="9144000" cy="4484583"/>
            </a:xfrm>
          </p:grpSpPr>
          <p:graphicFrame>
            <p:nvGraphicFramePr>
              <p:cNvPr id="5" name="Chart 4">
                <a:extLst>
                  <a:ext uri="{FF2B5EF4-FFF2-40B4-BE49-F238E27FC236}">
                    <a16:creationId xmlns:a16="http://schemas.microsoft.com/office/drawing/2014/main" id="{30C226CF-9E62-4A04-AA95-3B40E5C9E5B5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334827692"/>
                  </p:ext>
                </p:extLst>
              </p:nvPr>
            </p:nvGraphicFramePr>
            <p:xfrm>
              <a:off x="9378" y="2303387"/>
              <a:ext cx="9144000" cy="398129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8" name="Left Brace 7">
                <a:extLst>
                  <a:ext uri="{FF2B5EF4-FFF2-40B4-BE49-F238E27FC236}">
                    <a16:creationId xmlns:a16="http://schemas.microsoft.com/office/drawing/2014/main" id="{3199A206-3B31-4793-B122-7E0FCB8235E3}"/>
                  </a:ext>
                </a:extLst>
              </p:cNvPr>
              <p:cNvSpPr/>
              <p:nvPr/>
            </p:nvSpPr>
            <p:spPr>
              <a:xfrm rot="5400000">
                <a:off x="1680507" y="742095"/>
                <a:ext cx="615555" cy="2731572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1BD15A7-8B18-466F-9967-E5EBA3546402}"/>
              </a:ext>
            </a:extLst>
          </p:cNvPr>
          <p:cNvSpPr/>
          <p:nvPr/>
        </p:nvSpPr>
        <p:spPr>
          <a:xfrm>
            <a:off x="456244" y="813460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i="1">
                <a:latin typeface="Franklin Gothic Book" panose="020B0503020102020204" pitchFamily="34" charset="0"/>
                <a:cs typeface="Arial" panose="020B0604020202020204" pitchFamily="34" charset="0"/>
              </a:rPr>
              <a:t>D’accord/En désaccord</a:t>
            </a:r>
            <a:r>
              <a:rPr lang="en-CA" i="1" dirty="0"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r>
              <a:rPr lang="en-CA" i="1">
                <a:latin typeface="Franklin Gothic Book" panose="020B0503020102020204" pitchFamily="34" charset="0"/>
                <a:cs typeface="Arial" panose="020B0604020202020204" pitchFamily="34" charset="0"/>
              </a:rPr>
              <a:t>: Les étapes pour s’inscrire à Mon dossier ACC sont justifiées par le niveau de sécurité offert. </a:t>
            </a:r>
          </a:p>
        </p:txBody>
      </p:sp>
    </p:spTree>
    <p:extLst>
      <p:ext uri="{BB962C8B-B14F-4D97-AF65-F5344CB8AC3E}">
        <p14:creationId xmlns:p14="http://schemas.microsoft.com/office/powerpoint/2010/main" val="186289897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8A099BA6-73E2-47B1-83AC-ED66E5A993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5525454"/>
              </p:ext>
            </p:extLst>
          </p:nvPr>
        </p:nvGraphicFramePr>
        <p:xfrm>
          <a:off x="-278296" y="523875"/>
          <a:ext cx="9511748" cy="5879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8178241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5476567-CDA8-4508-BD24-A6D37DB9FD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067562"/>
              </p:ext>
            </p:extLst>
          </p:nvPr>
        </p:nvGraphicFramePr>
        <p:xfrm>
          <a:off x="0" y="491881"/>
          <a:ext cx="8846451" cy="5669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420994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5476567-CDA8-4508-BD24-A6D37DB9FD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3059512"/>
              </p:ext>
            </p:extLst>
          </p:nvPr>
        </p:nvGraphicFramePr>
        <p:xfrm>
          <a:off x="148774" y="696351"/>
          <a:ext cx="8846451" cy="5669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063669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5476567-CDA8-4508-BD24-A6D37DB9FD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4109768"/>
              </p:ext>
            </p:extLst>
          </p:nvPr>
        </p:nvGraphicFramePr>
        <p:xfrm>
          <a:off x="148774" y="187779"/>
          <a:ext cx="8846451" cy="651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7253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AB6ECC1E-6D22-4F4C-8270-7F9F7BC682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5337233"/>
              </p:ext>
            </p:extLst>
          </p:nvPr>
        </p:nvGraphicFramePr>
        <p:xfrm>
          <a:off x="140677" y="661181"/>
          <a:ext cx="8488973" cy="5482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1245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F5597"/>
      </a:accent1>
      <a:accent2>
        <a:srgbClr val="CE2029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45184</TotalTime>
  <Words>1226</Words>
  <Application>Microsoft Office PowerPoint</Application>
  <PresentationFormat>On-screen Show (4:3)</PresentationFormat>
  <Paragraphs>564</Paragraphs>
  <Slides>83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8" baseType="lpstr">
      <vt:lpstr>Arial</vt:lpstr>
      <vt:lpstr>Calibri</vt:lpstr>
      <vt:lpstr>Calibri Light</vt:lpstr>
      <vt:lpstr>Franklin Gothic Book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Alethea Woods</dc:creator>
  <cp:lastModifiedBy>Alethea Woods</cp:lastModifiedBy>
  <cp:revision>251</cp:revision>
  <cp:lastPrinted>2018-01-02T14:07:10Z</cp:lastPrinted>
  <dcterms:created xsi:type="dcterms:W3CDTF">2016-12-01T16:56:59Z</dcterms:created>
  <dcterms:modified xsi:type="dcterms:W3CDTF">2019-08-14T16:42:36Z</dcterms:modified>
</cp:coreProperties>
</file>